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8"/>
  </p:notesMasterIdLst>
  <p:handoutMasterIdLst>
    <p:handoutMasterId r:id="rId19"/>
  </p:handoutMasterIdLst>
  <p:sldIdLst>
    <p:sldId id="257" r:id="rId2"/>
    <p:sldId id="260" r:id="rId3"/>
    <p:sldId id="259" r:id="rId4"/>
    <p:sldId id="258" r:id="rId5"/>
    <p:sldId id="263" r:id="rId6"/>
    <p:sldId id="261" r:id="rId7"/>
    <p:sldId id="264" r:id="rId8"/>
    <p:sldId id="262"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0" autoAdjust="0"/>
    <p:restoredTop sz="94660" autoAdjust="0"/>
  </p:normalViewPr>
  <p:slideViewPr>
    <p:cSldViewPr snapToGrid="0">
      <p:cViewPr varScale="1">
        <p:scale>
          <a:sx n="73" d="100"/>
          <a:sy n="73" d="100"/>
        </p:scale>
        <p:origin x="618" y="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3A08A661-D31F-46E6-B282-69A701A5B1B4}"/>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a:extLst>
              <a:ext uri="{FF2B5EF4-FFF2-40B4-BE49-F238E27FC236}">
                <a16:creationId xmlns:a16="http://schemas.microsoft.com/office/drawing/2014/main" id="{5BEC480E-101F-427B-844E-D20512561A7C}"/>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r">
              <a:defRPr sz="1200"/>
            </a:lvl1pPr>
          </a:lstStyle>
          <a:p>
            <a:fld id="{9B880C55-ED28-47F5-8D8D-BEA5433F6474}" type="datetimeFigureOut">
              <a:rPr lang="en-US" smtClean="0"/>
              <a:t>6/10/2018</a:t>
            </a:fld>
            <a:endParaRPr lang="en-US"/>
          </a:p>
        </p:txBody>
      </p:sp>
      <p:sp>
        <p:nvSpPr>
          <p:cNvPr id="4" name="מציין מיקום של כותרת תחתונה 3">
            <a:extLst>
              <a:ext uri="{FF2B5EF4-FFF2-40B4-BE49-F238E27FC236}">
                <a16:creationId xmlns:a16="http://schemas.microsoft.com/office/drawing/2014/main" id="{207D1B10-0CAB-4348-957A-7FDA27BA1D72}"/>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5" name="מציין מיקום של מספר שקופית 4">
            <a:extLst>
              <a:ext uri="{FF2B5EF4-FFF2-40B4-BE49-F238E27FC236}">
                <a16:creationId xmlns:a16="http://schemas.microsoft.com/office/drawing/2014/main" id="{C355BF60-C428-4950-919A-73FE3FB0E4C7}"/>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r">
              <a:defRPr sz="1200"/>
            </a:lvl1pPr>
          </a:lstStyle>
          <a:p>
            <a:fld id="{D602C119-49BD-42E5-AAE3-C75C4F83AF99}" type="slidenum">
              <a:rPr lang="en-US" smtClean="0"/>
              <a:t>‹#›</a:t>
            </a:fld>
            <a:endParaRPr lang="en-US"/>
          </a:p>
        </p:txBody>
      </p:sp>
    </p:spTree>
    <p:extLst>
      <p:ext uri="{BB962C8B-B14F-4D97-AF65-F5344CB8AC3E}">
        <p14:creationId xmlns:p14="http://schemas.microsoft.com/office/powerpoint/2010/main" val="2949172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18CA4FFD-5D5E-4B7B-A0BE-FDA6ADA4D8F1}" type="datetimeFigureOut">
              <a:rPr lang="en-US" smtClean="0"/>
              <a:t>6/10/2018</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2F1AFA2E-59C6-481A-885E-934CA3CEF25F}" type="slidenum">
              <a:rPr lang="en-US" smtClean="0"/>
              <a:t>‹#›</a:t>
            </a:fld>
            <a:endParaRPr lang="en-US"/>
          </a:p>
        </p:txBody>
      </p:sp>
    </p:spTree>
    <p:extLst>
      <p:ext uri="{BB962C8B-B14F-4D97-AF65-F5344CB8AC3E}">
        <p14:creationId xmlns:p14="http://schemas.microsoft.com/office/powerpoint/2010/main" val="2439317513"/>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B3E40B-4A22-41F0-9374-189F0FAB9404}"/>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a:p>
        </p:txBody>
      </p:sp>
      <p:sp>
        <p:nvSpPr>
          <p:cNvPr id="3" name="כותרת משנה 2">
            <a:extLst>
              <a:ext uri="{FF2B5EF4-FFF2-40B4-BE49-F238E27FC236}">
                <a16:creationId xmlns:a16="http://schemas.microsoft.com/office/drawing/2014/main" id="{A7C9A09A-ABC6-4863-8808-79F8DC0CD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4" name="מציין מיקום של תאריך 3">
            <a:extLst>
              <a:ext uri="{FF2B5EF4-FFF2-40B4-BE49-F238E27FC236}">
                <a16:creationId xmlns:a16="http://schemas.microsoft.com/office/drawing/2014/main" id="{8FD3C54D-3D94-4710-A8CF-A68E44414DC1}"/>
              </a:ext>
            </a:extLst>
          </p:cNvPr>
          <p:cNvSpPr>
            <a:spLocks noGrp="1"/>
          </p:cNvSpPr>
          <p:nvPr>
            <p:ph type="dt" sz="half" idx="10"/>
          </p:nvPr>
        </p:nvSpPr>
        <p:spPr/>
        <p:txBody>
          <a:bodyPr/>
          <a:lstStyle/>
          <a:p>
            <a:fld id="{48461420-DEC1-45BE-927F-AE66996EEAE9}" type="datetime1">
              <a:rPr lang="en-US" smtClean="0"/>
              <a:t>6/10/2018</a:t>
            </a:fld>
            <a:endParaRPr lang="en-US"/>
          </a:p>
        </p:txBody>
      </p:sp>
      <p:sp>
        <p:nvSpPr>
          <p:cNvPr id="5" name="מציין מיקום של כותרת תחתונה 4">
            <a:extLst>
              <a:ext uri="{FF2B5EF4-FFF2-40B4-BE49-F238E27FC236}">
                <a16:creationId xmlns:a16="http://schemas.microsoft.com/office/drawing/2014/main" id="{4656F72A-576B-4324-800C-844A9E55FB57}"/>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0F9B1DC6-C89F-482E-ACE8-04529D0B8E14}"/>
              </a:ext>
            </a:extLst>
          </p:cNvPr>
          <p:cNvSpPr>
            <a:spLocks noGrp="1"/>
          </p:cNvSpPr>
          <p:nvPr>
            <p:ph type="sldNum" sz="quarter" idx="12"/>
          </p:nvPr>
        </p:nvSpPr>
        <p:spPr/>
        <p:txBody>
          <a:bodyPr/>
          <a:lstStyle/>
          <a:p>
            <a:fld id="{D834BFBA-9AE6-4A7A-822D-AED68C94F008}" type="slidenum">
              <a:rPr lang="en-US" smtClean="0"/>
              <a:t>‹#›</a:t>
            </a:fld>
            <a:endParaRPr lang="en-US"/>
          </a:p>
        </p:txBody>
      </p:sp>
    </p:spTree>
    <p:extLst>
      <p:ext uri="{BB962C8B-B14F-4D97-AF65-F5344CB8AC3E}">
        <p14:creationId xmlns:p14="http://schemas.microsoft.com/office/powerpoint/2010/main" val="183707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1E662D-DD44-4E3A-B73C-43FAE104108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078A33C7-18BF-4610-B746-A22180BE1958}"/>
              </a:ext>
            </a:extLst>
          </p:cNvPr>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ED72775B-5235-4585-A696-0FFB2A487FB5}"/>
              </a:ext>
            </a:extLst>
          </p:cNvPr>
          <p:cNvSpPr>
            <a:spLocks noGrp="1"/>
          </p:cNvSpPr>
          <p:nvPr>
            <p:ph type="dt" sz="half" idx="10"/>
          </p:nvPr>
        </p:nvSpPr>
        <p:spPr/>
        <p:txBody>
          <a:bodyPr/>
          <a:lstStyle/>
          <a:p>
            <a:fld id="{271C6F47-1861-4F87-B3B7-E997209D11FA}" type="datetime1">
              <a:rPr lang="en-US" smtClean="0"/>
              <a:t>6/10/2018</a:t>
            </a:fld>
            <a:endParaRPr lang="en-US"/>
          </a:p>
        </p:txBody>
      </p:sp>
      <p:sp>
        <p:nvSpPr>
          <p:cNvPr id="5" name="מציין מיקום של כותרת תחתונה 4">
            <a:extLst>
              <a:ext uri="{FF2B5EF4-FFF2-40B4-BE49-F238E27FC236}">
                <a16:creationId xmlns:a16="http://schemas.microsoft.com/office/drawing/2014/main" id="{09264494-B0E3-44A8-A575-6C4FC147D167}"/>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49763FDF-7487-4E33-B64E-603AA3BE53FB}"/>
              </a:ext>
            </a:extLst>
          </p:cNvPr>
          <p:cNvSpPr>
            <a:spLocks noGrp="1"/>
          </p:cNvSpPr>
          <p:nvPr>
            <p:ph type="sldNum" sz="quarter" idx="12"/>
          </p:nvPr>
        </p:nvSpPr>
        <p:spPr/>
        <p:txBody>
          <a:bodyPr/>
          <a:lstStyle/>
          <a:p>
            <a:fld id="{D834BFBA-9AE6-4A7A-822D-AED68C94F008}" type="slidenum">
              <a:rPr lang="en-US" smtClean="0"/>
              <a:t>‹#›</a:t>
            </a:fld>
            <a:endParaRPr lang="en-US"/>
          </a:p>
        </p:txBody>
      </p:sp>
    </p:spTree>
    <p:extLst>
      <p:ext uri="{BB962C8B-B14F-4D97-AF65-F5344CB8AC3E}">
        <p14:creationId xmlns:p14="http://schemas.microsoft.com/office/powerpoint/2010/main" val="267854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3D667DE1-B41C-4214-8143-64F9D827CB1F}"/>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8973D011-438B-4D66-9DF1-8CE71F609CBC}"/>
              </a:ext>
            </a:extLst>
          </p:cNvPr>
          <p:cNvSpPr>
            <a:spLocks noGrp="1"/>
          </p:cNvSpPr>
          <p:nvPr>
            <p:ph type="body" orient="vert" idx="1"/>
          </p:nvPr>
        </p:nvSpPr>
        <p:spPr>
          <a:xfrm>
            <a:off x="838200" y="365125"/>
            <a:ext cx="7734300" cy="5811838"/>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0FB76D1A-5D41-4EF2-ACA3-AE8C2B32081D}"/>
              </a:ext>
            </a:extLst>
          </p:cNvPr>
          <p:cNvSpPr>
            <a:spLocks noGrp="1"/>
          </p:cNvSpPr>
          <p:nvPr>
            <p:ph type="dt" sz="half" idx="10"/>
          </p:nvPr>
        </p:nvSpPr>
        <p:spPr/>
        <p:txBody>
          <a:bodyPr/>
          <a:lstStyle/>
          <a:p>
            <a:fld id="{7B27C7E3-38CD-4984-A37C-8FD529899553}" type="datetime1">
              <a:rPr lang="en-US" smtClean="0"/>
              <a:t>6/10/2018</a:t>
            </a:fld>
            <a:endParaRPr lang="en-US"/>
          </a:p>
        </p:txBody>
      </p:sp>
      <p:sp>
        <p:nvSpPr>
          <p:cNvPr id="5" name="מציין מיקום של כותרת תחתונה 4">
            <a:extLst>
              <a:ext uri="{FF2B5EF4-FFF2-40B4-BE49-F238E27FC236}">
                <a16:creationId xmlns:a16="http://schemas.microsoft.com/office/drawing/2014/main" id="{9A2FFBEC-3BE2-40B1-8A73-D69C6B6E068D}"/>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03EC203F-4406-497C-B991-524F9A2D0321}"/>
              </a:ext>
            </a:extLst>
          </p:cNvPr>
          <p:cNvSpPr>
            <a:spLocks noGrp="1"/>
          </p:cNvSpPr>
          <p:nvPr>
            <p:ph type="sldNum" sz="quarter" idx="12"/>
          </p:nvPr>
        </p:nvSpPr>
        <p:spPr/>
        <p:txBody>
          <a:bodyPr/>
          <a:lstStyle/>
          <a:p>
            <a:fld id="{D834BFBA-9AE6-4A7A-822D-AED68C94F008}" type="slidenum">
              <a:rPr lang="en-US" smtClean="0"/>
              <a:t>‹#›</a:t>
            </a:fld>
            <a:endParaRPr lang="en-US"/>
          </a:p>
        </p:txBody>
      </p:sp>
    </p:spTree>
    <p:extLst>
      <p:ext uri="{BB962C8B-B14F-4D97-AF65-F5344CB8AC3E}">
        <p14:creationId xmlns:p14="http://schemas.microsoft.com/office/powerpoint/2010/main" val="3641874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CDCB1E-3848-47CA-BD3D-4C8AA04B2377}"/>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5967CFBE-3944-4FEE-9DD8-79A825438AF7}"/>
              </a:ext>
            </a:extLst>
          </p:cNvPr>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900FF4EF-9C55-4F1D-8A45-BEBB1C9BBDED}"/>
              </a:ext>
            </a:extLst>
          </p:cNvPr>
          <p:cNvSpPr>
            <a:spLocks noGrp="1"/>
          </p:cNvSpPr>
          <p:nvPr>
            <p:ph type="dt" sz="half" idx="10"/>
          </p:nvPr>
        </p:nvSpPr>
        <p:spPr/>
        <p:txBody>
          <a:bodyPr/>
          <a:lstStyle/>
          <a:p>
            <a:fld id="{ED675FD4-2050-4F00-B049-3158D302FB41}" type="datetime1">
              <a:rPr lang="en-US" smtClean="0"/>
              <a:t>6/10/2018</a:t>
            </a:fld>
            <a:endParaRPr lang="en-US"/>
          </a:p>
        </p:txBody>
      </p:sp>
      <p:sp>
        <p:nvSpPr>
          <p:cNvPr id="5" name="מציין מיקום של כותרת תחתונה 4">
            <a:extLst>
              <a:ext uri="{FF2B5EF4-FFF2-40B4-BE49-F238E27FC236}">
                <a16:creationId xmlns:a16="http://schemas.microsoft.com/office/drawing/2014/main" id="{35B23FA4-3462-4C72-AF31-A9A51309C1AD}"/>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CA8C421F-369A-4B7A-854B-F553708FEB18}"/>
              </a:ext>
            </a:extLst>
          </p:cNvPr>
          <p:cNvSpPr>
            <a:spLocks noGrp="1"/>
          </p:cNvSpPr>
          <p:nvPr>
            <p:ph type="sldNum" sz="quarter" idx="12"/>
          </p:nvPr>
        </p:nvSpPr>
        <p:spPr/>
        <p:txBody>
          <a:bodyPr/>
          <a:lstStyle/>
          <a:p>
            <a:fld id="{D834BFBA-9AE6-4A7A-822D-AED68C94F008}" type="slidenum">
              <a:rPr lang="en-US" smtClean="0"/>
              <a:t>‹#›</a:t>
            </a:fld>
            <a:endParaRPr lang="en-US"/>
          </a:p>
        </p:txBody>
      </p:sp>
    </p:spTree>
    <p:extLst>
      <p:ext uri="{BB962C8B-B14F-4D97-AF65-F5344CB8AC3E}">
        <p14:creationId xmlns:p14="http://schemas.microsoft.com/office/powerpoint/2010/main" val="8673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A3027C4-4A9D-40F2-8039-788D5849642D}"/>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C1E69F34-8BC2-4559-B71F-BC24638AA2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מציין מיקום של תאריך 3">
            <a:extLst>
              <a:ext uri="{FF2B5EF4-FFF2-40B4-BE49-F238E27FC236}">
                <a16:creationId xmlns:a16="http://schemas.microsoft.com/office/drawing/2014/main" id="{5D711CD7-677A-43C8-9B56-A2B6A2B5228A}"/>
              </a:ext>
            </a:extLst>
          </p:cNvPr>
          <p:cNvSpPr>
            <a:spLocks noGrp="1"/>
          </p:cNvSpPr>
          <p:nvPr>
            <p:ph type="dt" sz="half" idx="10"/>
          </p:nvPr>
        </p:nvSpPr>
        <p:spPr/>
        <p:txBody>
          <a:bodyPr/>
          <a:lstStyle/>
          <a:p>
            <a:fld id="{74C18A6E-A5AA-411C-A438-67269B245655}" type="datetime1">
              <a:rPr lang="en-US" smtClean="0"/>
              <a:t>6/10/2018</a:t>
            </a:fld>
            <a:endParaRPr lang="en-US"/>
          </a:p>
        </p:txBody>
      </p:sp>
      <p:sp>
        <p:nvSpPr>
          <p:cNvPr id="5" name="מציין מיקום של כותרת תחתונה 4">
            <a:extLst>
              <a:ext uri="{FF2B5EF4-FFF2-40B4-BE49-F238E27FC236}">
                <a16:creationId xmlns:a16="http://schemas.microsoft.com/office/drawing/2014/main" id="{98471505-B166-411E-85F2-1F3BD333B505}"/>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BFC39821-1FDA-4FE6-965C-6247AF1DDD9E}"/>
              </a:ext>
            </a:extLst>
          </p:cNvPr>
          <p:cNvSpPr>
            <a:spLocks noGrp="1"/>
          </p:cNvSpPr>
          <p:nvPr>
            <p:ph type="sldNum" sz="quarter" idx="12"/>
          </p:nvPr>
        </p:nvSpPr>
        <p:spPr/>
        <p:txBody>
          <a:bodyPr/>
          <a:lstStyle/>
          <a:p>
            <a:fld id="{D834BFBA-9AE6-4A7A-822D-AED68C94F008}" type="slidenum">
              <a:rPr lang="en-US" smtClean="0"/>
              <a:t>‹#›</a:t>
            </a:fld>
            <a:endParaRPr lang="en-US"/>
          </a:p>
        </p:txBody>
      </p:sp>
    </p:spTree>
    <p:extLst>
      <p:ext uri="{BB962C8B-B14F-4D97-AF65-F5344CB8AC3E}">
        <p14:creationId xmlns:p14="http://schemas.microsoft.com/office/powerpoint/2010/main" val="3831151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BA37611-CCAA-462C-B322-FACF357348D8}"/>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B074EADD-E352-43B0-B077-2CC7E375616A}"/>
              </a:ext>
            </a:extLst>
          </p:cNvPr>
          <p:cNvSpPr>
            <a:spLocks noGrp="1"/>
          </p:cNvSpPr>
          <p:nvPr>
            <p:ph sz="half" idx="1"/>
          </p:nvPr>
        </p:nvSpPr>
        <p:spPr>
          <a:xfrm>
            <a:off x="838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a:extLst>
              <a:ext uri="{FF2B5EF4-FFF2-40B4-BE49-F238E27FC236}">
                <a16:creationId xmlns:a16="http://schemas.microsoft.com/office/drawing/2014/main" id="{B1434A26-E981-4A20-9721-C461D3371BDB}"/>
              </a:ext>
            </a:extLst>
          </p:cNvPr>
          <p:cNvSpPr>
            <a:spLocks noGrp="1"/>
          </p:cNvSpPr>
          <p:nvPr>
            <p:ph sz="half" idx="2"/>
          </p:nvPr>
        </p:nvSpPr>
        <p:spPr>
          <a:xfrm>
            <a:off x="6172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4">
            <a:extLst>
              <a:ext uri="{FF2B5EF4-FFF2-40B4-BE49-F238E27FC236}">
                <a16:creationId xmlns:a16="http://schemas.microsoft.com/office/drawing/2014/main" id="{2666E358-082E-43B6-9C4F-6D78FF4AF877}"/>
              </a:ext>
            </a:extLst>
          </p:cNvPr>
          <p:cNvSpPr>
            <a:spLocks noGrp="1"/>
          </p:cNvSpPr>
          <p:nvPr>
            <p:ph type="dt" sz="half" idx="10"/>
          </p:nvPr>
        </p:nvSpPr>
        <p:spPr/>
        <p:txBody>
          <a:bodyPr/>
          <a:lstStyle/>
          <a:p>
            <a:fld id="{8B34F6BE-E93F-4804-83E6-1ADDDDC1A0A8}" type="datetime1">
              <a:rPr lang="en-US" smtClean="0"/>
              <a:t>6/10/2018</a:t>
            </a:fld>
            <a:endParaRPr lang="en-US"/>
          </a:p>
        </p:txBody>
      </p:sp>
      <p:sp>
        <p:nvSpPr>
          <p:cNvPr id="6" name="מציין מיקום של כותרת תחתונה 5">
            <a:extLst>
              <a:ext uri="{FF2B5EF4-FFF2-40B4-BE49-F238E27FC236}">
                <a16:creationId xmlns:a16="http://schemas.microsoft.com/office/drawing/2014/main" id="{82A6573B-891D-47BC-90EC-F5A752670540}"/>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0BBCB3CA-8F8E-45C9-9060-3E984E39A8DA}"/>
              </a:ext>
            </a:extLst>
          </p:cNvPr>
          <p:cNvSpPr>
            <a:spLocks noGrp="1"/>
          </p:cNvSpPr>
          <p:nvPr>
            <p:ph type="sldNum" sz="quarter" idx="12"/>
          </p:nvPr>
        </p:nvSpPr>
        <p:spPr/>
        <p:txBody>
          <a:bodyPr/>
          <a:lstStyle/>
          <a:p>
            <a:fld id="{D834BFBA-9AE6-4A7A-822D-AED68C94F008}" type="slidenum">
              <a:rPr lang="en-US" smtClean="0"/>
              <a:t>‹#›</a:t>
            </a:fld>
            <a:endParaRPr lang="en-US"/>
          </a:p>
        </p:txBody>
      </p:sp>
    </p:spTree>
    <p:extLst>
      <p:ext uri="{BB962C8B-B14F-4D97-AF65-F5344CB8AC3E}">
        <p14:creationId xmlns:p14="http://schemas.microsoft.com/office/powerpoint/2010/main" val="13067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0A28BD-85C2-4EBC-9306-9DF5C9B8F67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555C6FED-2515-4504-B6F6-380A4E7475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מציין מיקום תוכן 3">
            <a:extLst>
              <a:ext uri="{FF2B5EF4-FFF2-40B4-BE49-F238E27FC236}">
                <a16:creationId xmlns:a16="http://schemas.microsoft.com/office/drawing/2014/main" id="{EA96F923-FDA4-4089-96EC-3979E5825FD1}"/>
              </a:ext>
            </a:extLst>
          </p:cNvPr>
          <p:cNvSpPr>
            <a:spLocks noGrp="1"/>
          </p:cNvSpPr>
          <p:nvPr>
            <p:ph sz="half" idx="2"/>
          </p:nvPr>
        </p:nvSpPr>
        <p:spPr>
          <a:xfrm>
            <a:off x="839788" y="2505075"/>
            <a:ext cx="5157787"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a:extLst>
              <a:ext uri="{FF2B5EF4-FFF2-40B4-BE49-F238E27FC236}">
                <a16:creationId xmlns:a16="http://schemas.microsoft.com/office/drawing/2014/main" id="{631C0FDC-0E73-4AC2-8B63-ACE1CD18C4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מציין מיקום תוכן 5">
            <a:extLst>
              <a:ext uri="{FF2B5EF4-FFF2-40B4-BE49-F238E27FC236}">
                <a16:creationId xmlns:a16="http://schemas.microsoft.com/office/drawing/2014/main" id="{A70C7236-E739-4C09-B9C2-F4FCCDFEFC9A}"/>
              </a:ext>
            </a:extLst>
          </p:cNvPr>
          <p:cNvSpPr>
            <a:spLocks noGrp="1"/>
          </p:cNvSpPr>
          <p:nvPr>
            <p:ph sz="quarter" idx="4"/>
          </p:nvPr>
        </p:nvSpPr>
        <p:spPr>
          <a:xfrm>
            <a:off x="6172200" y="2505075"/>
            <a:ext cx="5183188"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6">
            <a:extLst>
              <a:ext uri="{FF2B5EF4-FFF2-40B4-BE49-F238E27FC236}">
                <a16:creationId xmlns:a16="http://schemas.microsoft.com/office/drawing/2014/main" id="{A942C2F3-13D7-4636-9D7A-BEFC438CE4A8}"/>
              </a:ext>
            </a:extLst>
          </p:cNvPr>
          <p:cNvSpPr>
            <a:spLocks noGrp="1"/>
          </p:cNvSpPr>
          <p:nvPr>
            <p:ph type="dt" sz="half" idx="10"/>
          </p:nvPr>
        </p:nvSpPr>
        <p:spPr/>
        <p:txBody>
          <a:bodyPr/>
          <a:lstStyle/>
          <a:p>
            <a:fld id="{2170B51E-4708-4180-A24B-BD07945757B9}" type="datetime1">
              <a:rPr lang="en-US" smtClean="0"/>
              <a:t>6/10/2018</a:t>
            </a:fld>
            <a:endParaRPr lang="en-US"/>
          </a:p>
        </p:txBody>
      </p:sp>
      <p:sp>
        <p:nvSpPr>
          <p:cNvPr id="8" name="מציין מיקום של כותרת תחתונה 7">
            <a:extLst>
              <a:ext uri="{FF2B5EF4-FFF2-40B4-BE49-F238E27FC236}">
                <a16:creationId xmlns:a16="http://schemas.microsoft.com/office/drawing/2014/main" id="{0DBB8AFA-9882-45DC-A95C-39DBA0D7642D}"/>
              </a:ext>
            </a:extLst>
          </p:cNvPr>
          <p:cNvSpPr>
            <a:spLocks noGrp="1"/>
          </p:cNvSpPr>
          <p:nvPr>
            <p:ph type="ftr" sz="quarter" idx="11"/>
          </p:nvPr>
        </p:nvSpPr>
        <p:spPr/>
        <p:txBody>
          <a:bodyPr/>
          <a:lstStyle/>
          <a:p>
            <a:endParaRPr lang="en-US"/>
          </a:p>
        </p:txBody>
      </p:sp>
      <p:sp>
        <p:nvSpPr>
          <p:cNvPr id="9" name="מציין מיקום של מספר שקופית 8">
            <a:extLst>
              <a:ext uri="{FF2B5EF4-FFF2-40B4-BE49-F238E27FC236}">
                <a16:creationId xmlns:a16="http://schemas.microsoft.com/office/drawing/2014/main" id="{C19675FC-C4D1-4509-A419-63B91149B93D}"/>
              </a:ext>
            </a:extLst>
          </p:cNvPr>
          <p:cNvSpPr>
            <a:spLocks noGrp="1"/>
          </p:cNvSpPr>
          <p:nvPr>
            <p:ph type="sldNum" sz="quarter" idx="12"/>
          </p:nvPr>
        </p:nvSpPr>
        <p:spPr/>
        <p:txBody>
          <a:bodyPr/>
          <a:lstStyle/>
          <a:p>
            <a:fld id="{D834BFBA-9AE6-4A7A-822D-AED68C94F008}" type="slidenum">
              <a:rPr lang="en-US" smtClean="0"/>
              <a:t>‹#›</a:t>
            </a:fld>
            <a:endParaRPr lang="en-US"/>
          </a:p>
        </p:txBody>
      </p:sp>
    </p:spTree>
    <p:extLst>
      <p:ext uri="{BB962C8B-B14F-4D97-AF65-F5344CB8AC3E}">
        <p14:creationId xmlns:p14="http://schemas.microsoft.com/office/powerpoint/2010/main" val="1301135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956604-1EC7-4189-A6AB-017B6DE9560E}"/>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תאריך 2">
            <a:extLst>
              <a:ext uri="{FF2B5EF4-FFF2-40B4-BE49-F238E27FC236}">
                <a16:creationId xmlns:a16="http://schemas.microsoft.com/office/drawing/2014/main" id="{D05749BA-9A0C-4D1C-89C1-4787712809BA}"/>
              </a:ext>
            </a:extLst>
          </p:cNvPr>
          <p:cNvSpPr>
            <a:spLocks noGrp="1"/>
          </p:cNvSpPr>
          <p:nvPr>
            <p:ph type="dt" sz="half" idx="10"/>
          </p:nvPr>
        </p:nvSpPr>
        <p:spPr/>
        <p:txBody>
          <a:bodyPr/>
          <a:lstStyle/>
          <a:p>
            <a:fld id="{91DD0BB8-F2CF-4F15-BCC8-3A23AFAB5713}" type="datetime1">
              <a:rPr lang="en-US" smtClean="0"/>
              <a:t>6/10/2018</a:t>
            </a:fld>
            <a:endParaRPr lang="en-US"/>
          </a:p>
        </p:txBody>
      </p:sp>
      <p:sp>
        <p:nvSpPr>
          <p:cNvPr id="4" name="מציין מיקום של כותרת תחתונה 3">
            <a:extLst>
              <a:ext uri="{FF2B5EF4-FFF2-40B4-BE49-F238E27FC236}">
                <a16:creationId xmlns:a16="http://schemas.microsoft.com/office/drawing/2014/main" id="{2DA2E4D9-3EE7-4F96-B634-E797915FC7B3}"/>
              </a:ext>
            </a:extLst>
          </p:cNvPr>
          <p:cNvSpPr>
            <a:spLocks noGrp="1"/>
          </p:cNvSpPr>
          <p:nvPr>
            <p:ph type="ftr" sz="quarter" idx="11"/>
          </p:nvPr>
        </p:nvSpPr>
        <p:spPr/>
        <p:txBody>
          <a:bodyPr/>
          <a:lstStyle/>
          <a:p>
            <a:endParaRPr lang="en-US"/>
          </a:p>
        </p:txBody>
      </p:sp>
      <p:sp>
        <p:nvSpPr>
          <p:cNvPr id="5" name="מציין מיקום של מספר שקופית 4">
            <a:extLst>
              <a:ext uri="{FF2B5EF4-FFF2-40B4-BE49-F238E27FC236}">
                <a16:creationId xmlns:a16="http://schemas.microsoft.com/office/drawing/2014/main" id="{FCB8B18F-D4FD-4029-BD3E-89C3998751BD}"/>
              </a:ext>
            </a:extLst>
          </p:cNvPr>
          <p:cNvSpPr>
            <a:spLocks noGrp="1"/>
          </p:cNvSpPr>
          <p:nvPr>
            <p:ph type="sldNum" sz="quarter" idx="12"/>
          </p:nvPr>
        </p:nvSpPr>
        <p:spPr/>
        <p:txBody>
          <a:bodyPr/>
          <a:lstStyle/>
          <a:p>
            <a:fld id="{D834BFBA-9AE6-4A7A-822D-AED68C94F008}" type="slidenum">
              <a:rPr lang="en-US" smtClean="0"/>
              <a:t>‹#›</a:t>
            </a:fld>
            <a:endParaRPr lang="en-US"/>
          </a:p>
        </p:txBody>
      </p:sp>
    </p:spTree>
    <p:extLst>
      <p:ext uri="{BB962C8B-B14F-4D97-AF65-F5344CB8AC3E}">
        <p14:creationId xmlns:p14="http://schemas.microsoft.com/office/powerpoint/2010/main" val="3790121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DB63C66-7CAC-47BD-941C-BD9A8ABC04DB}"/>
              </a:ext>
            </a:extLst>
          </p:cNvPr>
          <p:cNvSpPr>
            <a:spLocks noGrp="1"/>
          </p:cNvSpPr>
          <p:nvPr>
            <p:ph type="dt" sz="half" idx="10"/>
          </p:nvPr>
        </p:nvSpPr>
        <p:spPr/>
        <p:txBody>
          <a:bodyPr/>
          <a:lstStyle/>
          <a:p>
            <a:fld id="{D8940342-84F6-4010-B99E-8301E39D7839}" type="datetime1">
              <a:rPr lang="en-US" smtClean="0"/>
              <a:t>6/10/2018</a:t>
            </a:fld>
            <a:endParaRPr lang="en-US"/>
          </a:p>
        </p:txBody>
      </p:sp>
      <p:sp>
        <p:nvSpPr>
          <p:cNvPr id="3" name="מציין מיקום של כותרת תחתונה 2">
            <a:extLst>
              <a:ext uri="{FF2B5EF4-FFF2-40B4-BE49-F238E27FC236}">
                <a16:creationId xmlns:a16="http://schemas.microsoft.com/office/drawing/2014/main" id="{9DD89F13-4B7F-47AC-936B-24E63EA9DAC7}"/>
              </a:ext>
            </a:extLst>
          </p:cNvPr>
          <p:cNvSpPr>
            <a:spLocks noGrp="1"/>
          </p:cNvSpPr>
          <p:nvPr>
            <p:ph type="ftr" sz="quarter" idx="11"/>
          </p:nvPr>
        </p:nvSpPr>
        <p:spPr/>
        <p:txBody>
          <a:bodyPr/>
          <a:lstStyle/>
          <a:p>
            <a:endParaRPr lang="en-US"/>
          </a:p>
        </p:txBody>
      </p:sp>
      <p:sp>
        <p:nvSpPr>
          <p:cNvPr id="4" name="מציין מיקום של מספר שקופית 3">
            <a:extLst>
              <a:ext uri="{FF2B5EF4-FFF2-40B4-BE49-F238E27FC236}">
                <a16:creationId xmlns:a16="http://schemas.microsoft.com/office/drawing/2014/main" id="{DB03A30E-5867-411D-9B1A-D8D8A08AF9BF}"/>
              </a:ext>
            </a:extLst>
          </p:cNvPr>
          <p:cNvSpPr>
            <a:spLocks noGrp="1"/>
          </p:cNvSpPr>
          <p:nvPr>
            <p:ph type="sldNum" sz="quarter" idx="12"/>
          </p:nvPr>
        </p:nvSpPr>
        <p:spPr/>
        <p:txBody>
          <a:bodyPr/>
          <a:lstStyle/>
          <a:p>
            <a:fld id="{D834BFBA-9AE6-4A7A-822D-AED68C94F008}" type="slidenum">
              <a:rPr lang="en-US" smtClean="0"/>
              <a:t>‹#›</a:t>
            </a:fld>
            <a:endParaRPr lang="en-US"/>
          </a:p>
        </p:txBody>
      </p:sp>
    </p:spTree>
    <p:extLst>
      <p:ext uri="{BB962C8B-B14F-4D97-AF65-F5344CB8AC3E}">
        <p14:creationId xmlns:p14="http://schemas.microsoft.com/office/powerpoint/2010/main" val="2619849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C6EE4D-7688-4E37-9FDB-66DEA19698E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06C65FD2-9340-4E94-9F76-3216E9539A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a:extLst>
              <a:ext uri="{FF2B5EF4-FFF2-40B4-BE49-F238E27FC236}">
                <a16:creationId xmlns:a16="http://schemas.microsoft.com/office/drawing/2014/main" id="{589E1AE5-C7CD-4AAE-ADF5-722D8B167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1F0CDEB6-AA41-45FA-9AA3-5C8041B7A96C}"/>
              </a:ext>
            </a:extLst>
          </p:cNvPr>
          <p:cNvSpPr>
            <a:spLocks noGrp="1"/>
          </p:cNvSpPr>
          <p:nvPr>
            <p:ph type="dt" sz="half" idx="10"/>
          </p:nvPr>
        </p:nvSpPr>
        <p:spPr/>
        <p:txBody>
          <a:bodyPr/>
          <a:lstStyle/>
          <a:p>
            <a:fld id="{371B0AD3-B5E2-4CCD-8794-708C03EA759E}" type="datetime1">
              <a:rPr lang="en-US" smtClean="0"/>
              <a:t>6/10/2018</a:t>
            </a:fld>
            <a:endParaRPr lang="en-US"/>
          </a:p>
        </p:txBody>
      </p:sp>
      <p:sp>
        <p:nvSpPr>
          <p:cNvPr id="6" name="מציין מיקום של כותרת תחתונה 5">
            <a:extLst>
              <a:ext uri="{FF2B5EF4-FFF2-40B4-BE49-F238E27FC236}">
                <a16:creationId xmlns:a16="http://schemas.microsoft.com/office/drawing/2014/main" id="{69BA67A7-994E-4CE6-B4DD-2A1B6E916694}"/>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990CFEF4-E82C-42B1-9A76-5859BF158398}"/>
              </a:ext>
            </a:extLst>
          </p:cNvPr>
          <p:cNvSpPr>
            <a:spLocks noGrp="1"/>
          </p:cNvSpPr>
          <p:nvPr>
            <p:ph type="sldNum" sz="quarter" idx="12"/>
          </p:nvPr>
        </p:nvSpPr>
        <p:spPr/>
        <p:txBody>
          <a:bodyPr/>
          <a:lstStyle/>
          <a:p>
            <a:fld id="{D834BFBA-9AE6-4A7A-822D-AED68C94F008}" type="slidenum">
              <a:rPr lang="en-US" smtClean="0"/>
              <a:t>‹#›</a:t>
            </a:fld>
            <a:endParaRPr lang="en-US"/>
          </a:p>
        </p:txBody>
      </p:sp>
    </p:spTree>
    <p:extLst>
      <p:ext uri="{BB962C8B-B14F-4D97-AF65-F5344CB8AC3E}">
        <p14:creationId xmlns:p14="http://schemas.microsoft.com/office/powerpoint/2010/main" val="1872027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ACEEE99-E18D-435B-8941-A52C9FAB0FB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של תמונה 2">
            <a:extLst>
              <a:ext uri="{FF2B5EF4-FFF2-40B4-BE49-F238E27FC236}">
                <a16:creationId xmlns:a16="http://schemas.microsoft.com/office/drawing/2014/main" id="{38D3D98A-BA4B-4C0E-BEB9-EA8AFFE993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מציין מיקום טקסט 3">
            <a:extLst>
              <a:ext uri="{FF2B5EF4-FFF2-40B4-BE49-F238E27FC236}">
                <a16:creationId xmlns:a16="http://schemas.microsoft.com/office/drawing/2014/main" id="{7DF1348B-94A9-40EC-A4A2-965761D848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2BE22ED1-83F4-4C88-8710-2B721AC82A94}"/>
              </a:ext>
            </a:extLst>
          </p:cNvPr>
          <p:cNvSpPr>
            <a:spLocks noGrp="1"/>
          </p:cNvSpPr>
          <p:nvPr>
            <p:ph type="dt" sz="half" idx="10"/>
          </p:nvPr>
        </p:nvSpPr>
        <p:spPr/>
        <p:txBody>
          <a:bodyPr/>
          <a:lstStyle/>
          <a:p>
            <a:fld id="{B8B8C34C-F9AE-4FA4-BA4E-A9ACF8045AC3}" type="datetime1">
              <a:rPr lang="en-US" smtClean="0"/>
              <a:t>6/10/2018</a:t>
            </a:fld>
            <a:endParaRPr lang="en-US"/>
          </a:p>
        </p:txBody>
      </p:sp>
      <p:sp>
        <p:nvSpPr>
          <p:cNvPr id="6" name="מציין מיקום של כותרת תחתונה 5">
            <a:extLst>
              <a:ext uri="{FF2B5EF4-FFF2-40B4-BE49-F238E27FC236}">
                <a16:creationId xmlns:a16="http://schemas.microsoft.com/office/drawing/2014/main" id="{977CD630-C8E9-4AC2-90AE-3F5C804AA36C}"/>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D2FEBA0D-CDBF-400C-AF8D-DFCC9B57FF10}"/>
              </a:ext>
            </a:extLst>
          </p:cNvPr>
          <p:cNvSpPr>
            <a:spLocks noGrp="1"/>
          </p:cNvSpPr>
          <p:nvPr>
            <p:ph type="sldNum" sz="quarter" idx="12"/>
          </p:nvPr>
        </p:nvSpPr>
        <p:spPr/>
        <p:txBody>
          <a:bodyPr/>
          <a:lstStyle/>
          <a:p>
            <a:fld id="{D834BFBA-9AE6-4A7A-822D-AED68C94F008}" type="slidenum">
              <a:rPr lang="en-US" smtClean="0"/>
              <a:t>‹#›</a:t>
            </a:fld>
            <a:endParaRPr lang="en-US"/>
          </a:p>
        </p:txBody>
      </p:sp>
    </p:spTree>
    <p:extLst>
      <p:ext uri="{BB962C8B-B14F-4D97-AF65-F5344CB8AC3E}">
        <p14:creationId xmlns:p14="http://schemas.microsoft.com/office/powerpoint/2010/main" val="111432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F377C2AE-91E7-4417-9CB8-AB64773BF65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EF42052C-6642-4DB0-BBDF-CF6071F5F5C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58ACFA34-8FF6-4561-A8BE-B76F3FF53A2E}"/>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0723668A-F423-4B90-BE5C-80DFDAD47398}" type="datetime1">
              <a:rPr lang="en-US" smtClean="0"/>
              <a:t>6/10/2018</a:t>
            </a:fld>
            <a:endParaRPr lang="en-US"/>
          </a:p>
        </p:txBody>
      </p:sp>
      <p:sp>
        <p:nvSpPr>
          <p:cNvPr id="5" name="מציין מיקום של כותרת תחתונה 4">
            <a:extLst>
              <a:ext uri="{FF2B5EF4-FFF2-40B4-BE49-F238E27FC236}">
                <a16:creationId xmlns:a16="http://schemas.microsoft.com/office/drawing/2014/main" id="{92AB8FB2-5DD2-49E1-A250-BBA0816AE8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מציין מיקום של מספר שקופית 5">
            <a:extLst>
              <a:ext uri="{FF2B5EF4-FFF2-40B4-BE49-F238E27FC236}">
                <a16:creationId xmlns:a16="http://schemas.microsoft.com/office/drawing/2014/main" id="{E3F35E8C-6CFE-4F6E-8A6F-8A7F879EA59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834BFBA-9AE6-4A7A-822D-AED68C94F008}" type="slidenum">
              <a:rPr lang="en-US" smtClean="0"/>
              <a:t>‹#›</a:t>
            </a:fld>
            <a:endParaRPr lang="en-US"/>
          </a:p>
        </p:txBody>
      </p:sp>
    </p:spTree>
    <p:extLst>
      <p:ext uri="{BB962C8B-B14F-4D97-AF65-F5344CB8AC3E}">
        <p14:creationId xmlns:p14="http://schemas.microsoft.com/office/powerpoint/2010/main" val="107656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69BE5E32-AA66-40B6-88E8-4D85A6C2D2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12739" y="163772"/>
            <a:ext cx="11569886" cy="5405521"/>
          </a:xfrm>
          <a:prstGeom prst="rect">
            <a:avLst/>
          </a:prstGeom>
        </p:spPr>
      </p:pic>
      <p:sp>
        <p:nvSpPr>
          <p:cNvPr id="6" name="TextBox 5">
            <a:extLst>
              <a:ext uri="{FF2B5EF4-FFF2-40B4-BE49-F238E27FC236}">
                <a16:creationId xmlns:a16="http://schemas.microsoft.com/office/drawing/2014/main" id="{C362452C-3CEC-44D4-835F-CF9A88BE4F5A}"/>
              </a:ext>
            </a:extLst>
          </p:cNvPr>
          <p:cNvSpPr txBox="1"/>
          <p:nvPr/>
        </p:nvSpPr>
        <p:spPr>
          <a:xfrm>
            <a:off x="4383314" y="3234520"/>
            <a:ext cx="7824609" cy="1107996"/>
          </a:xfrm>
          <a:prstGeom prst="rect">
            <a:avLst/>
          </a:prstGeom>
          <a:noFill/>
        </p:spPr>
        <p:txBody>
          <a:bodyPr wrap="square" rtlCol="0">
            <a:spAutoFit/>
          </a:bodyPr>
          <a:lstStyle/>
          <a:p>
            <a:pPr algn="l" rtl="0"/>
            <a:r>
              <a:rPr lang="en-US" sz="4800" dirty="0">
                <a:solidFill>
                  <a:srgbClr val="002060"/>
                </a:solidFill>
              </a:rPr>
              <a:t>Predicting Alzheimer Disease</a:t>
            </a:r>
          </a:p>
          <a:p>
            <a:pPr algn="l" rtl="0"/>
            <a:endParaRPr lang="en-US" dirty="0"/>
          </a:p>
        </p:txBody>
      </p:sp>
      <p:sp>
        <p:nvSpPr>
          <p:cNvPr id="7" name="TextBox 6">
            <a:extLst>
              <a:ext uri="{FF2B5EF4-FFF2-40B4-BE49-F238E27FC236}">
                <a16:creationId xmlns:a16="http://schemas.microsoft.com/office/drawing/2014/main" id="{02A7A46B-33BC-4C4A-84A7-A62D3D538B9D}"/>
              </a:ext>
            </a:extLst>
          </p:cNvPr>
          <p:cNvSpPr txBox="1"/>
          <p:nvPr/>
        </p:nvSpPr>
        <p:spPr>
          <a:xfrm>
            <a:off x="5769592" y="4475459"/>
            <a:ext cx="4394579" cy="830997"/>
          </a:xfrm>
          <a:prstGeom prst="rect">
            <a:avLst/>
          </a:prstGeom>
          <a:noFill/>
        </p:spPr>
        <p:txBody>
          <a:bodyPr wrap="square" rtlCol="0">
            <a:spAutoFit/>
          </a:bodyPr>
          <a:lstStyle/>
          <a:p>
            <a:pPr algn="ctr"/>
            <a:r>
              <a:rPr lang="fr-FR" sz="2400" dirty="0" err="1">
                <a:solidFill>
                  <a:srgbClr val="002060"/>
                </a:solidFill>
              </a:rPr>
              <a:t>Presented</a:t>
            </a:r>
            <a:r>
              <a:rPr lang="fr-FR" sz="2400" dirty="0">
                <a:solidFill>
                  <a:srgbClr val="002060"/>
                </a:solidFill>
              </a:rPr>
              <a:t> by : Shirly </a:t>
            </a:r>
            <a:r>
              <a:rPr lang="fr-FR" sz="2400" dirty="0" err="1">
                <a:solidFill>
                  <a:srgbClr val="002060"/>
                </a:solidFill>
              </a:rPr>
              <a:t>Ohanona</a:t>
            </a:r>
            <a:r>
              <a:rPr lang="fr-FR" sz="2400" dirty="0">
                <a:solidFill>
                  <a:srgbClr val="002060"/>
                </a:solidFill>
              </a:rPr>
              <a:t>  </a:t>
            </a:r>
          </a:p>
          <a:p>
            <a:pPr algn="ctr"/>
            <a:r>
              <a:rPr lang="fr-FR" sz="2400" dirty="0">
                <a:solidFill>
                  <a:srgbClr val="002060"/>
                </a:solidFill>
              </a:rPr>
              <a:t>11.6.2018</a:t>
            </a:r>
          </a:p>
        </p:txBody>
      </p:sp>
      <p:sp>
        <p:nvSpPr>
          <p:cNvPr id="5" name="מציין מיקום של מספר שקופית 4">
            <a:extLst>
              <a:ext uri="{FF2B5EF4-FFF2-40B4-BE49-F238E27FC236}">
                <a16:creationId xmlns:a16="http://schemas.microsoft.com/office/drawing/2014/main" id="{11A16A11-D626-4482-B32D-9067665E596B}"/>
              </a:ext>
            </a:extLst>
          </p:cNvPr>
          <p:cNvSpPr>
            <a:spLocks noGrp="1"/>
          </p:cNvSpPr>
          <p:nvPr>
            <p:ph type="sldNum" sz="quarter" idx="12"/>
          </p:nvPr>
        </p:nvSpPr>
        <p:spPr>
          <a:xfrm>
            <a:off x="4724400" y="6329103"/>
            <a:ext cx="2743200" cy="365125"/>
          </a:xfrm>
        </p:spPr>
        <p:txBody>
          <a:bodyPr/>
          <a:lstStyle/>
          <a:p>
            <a:pPr algn="ctr"/>
            <a:fld id="{D834BFBA-9AE6-4A7A-822D-AED68C94F008}" type="slidenum">
              <a:rPr lang="en-US" sz="2400" smtClean="0">
                <a:solidFill>
                  <a:schemeClr val="tx1"/>
                </a:solidFill>
              </a:rPr>
              <a:pPr algn="ctr"/>
              <a:t>1</a:t>
            </a:fld>
            <a:endParaRPr lang="en-US" sz="2400" dirty="0">
              <a:solidFill>
                <a:schemeClr val="tx1"/>
              </a:solidFill>
            </a:endParaRPr>
          </a:p>
        </p:txBody>
      </p:sp>
      <p:sp>
        <p:nvSpPr>
          <p:cNvPr id="2" name="TextBox 1">
            <a:extLst>
              <a:ext uri="{FF2B5EF4-FFF2-40B4-BE49-F238E27FC236}">
                <a16:creationId xmlns:a16="http://schemas.microsoft.com/office/drawing/2014/main" id="{B7508A05-5963-4880-8E7C-FCA86C87095F}"/>
              </a:ext>
            </a:extLst>
          </p:cNvPr>
          <p:cNvSpPr txBox="1"/>
          <p:nvPr/>
        </p:nvSpPr>
        <p:spPr>
          <a:xfrm>
            <a:off x="5049671" y="5377546"/>
            <a:ext cx="6705654" cy="646331"/>
          </a:xfrm>
          <a:prstGeom prst="rect">
            <a:avLst/>
          </a:prstGeom>
          <a:noFill/>
        </p:spPr>
        <p:txBody>
          <a:bodyPr wrap="square" rtlCol="0">
            <a:spAutoFit/>
          </a:bodyPr>
          <a:lstStyle/>
          <a:p>
            <a:pPr algn="ctr"/>
            <a:r>
              <a:rPr lang="en-US" dirty="0">
                <a:solidFill>
                  <a:srgbClr val="002060"/>
                </a:solidFill>
              </a:rPr>
              <a:t>Source: Kaggle-MRI and </a:t>
            </a:r>
            <a:r>
              <a:rPr lang="en-US" dirty="0" err="1">
                <a:solidFill>
                  <a:srgbClr val="002060"/>
                </a:solidFill>
              </a:rPr>
              <a:t>Alzheimers</a:t>
            </a:r>
            <a:endParaRPr lang="en-US" dirty="0">
              <a:solidFill>
                <a:srgbClr val="002060"/>
              </a:solidFill>
            </a:endParaRPr>
          </a:p>
          <a:p>
            <a:pPr algn="ctr"/>
            <a:r>
              <a:rPr lang="en-US" dirty="0">
                <a:solidFill>
                  <a:srgbClr val="002060"/>
                </a:solidFill>
              </a:rPr>
              <a:t>https://www.kaggle.com/jboysen/mri-and-alzheimers</a:t>
            </a:r>
          </a:p>
        </p:txBody>
      </p:sp>
    </p:spTree>
    <p:extLst>
      <p:ext uri="{BB962C8B-B14F-4D97-AF65-F5344CB8AC3E}">
        <p14:creationId xmlns:p14="http://schemas.microsoft.com/office/powerpoint/2010/main" val="3986731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0B6A2432-8C0C-428D-83FA-4F0059F9092F}"/>
              </a:ext>
            </a:extLst>
          </p:cNvPr>
          <p:cNvPicPr>
            <a:picLocks noChangeAspect="1"/>
          </p:cNvPicPr>
          <p:nvPr/>
        </p:nvPicPr>
        <p:blipFill rotWithShape="1">
          <a:blip r:embed="rId2"/>
          <a:srcRect l="23653" t="27476" r="35384" b="17729"/>
          <a:stretch/>
        </p:blipFill>
        <p:spPr>
          <a:xfrm>
            <a:off x="633045" y="507442"/>
            <a:ext cx="4994031" cy="3756074"/>
          </a:xfrm>
          <a:prstGeom prst="rect">
            <a:avLst/>
          </a:prstGeom>
        </p:spPr>
      </p:pic>
      <p:pic>
        <p:nvPicPr>
          <p:cNvPr id="3" name="תמונה 2">
            <a:extLst>
              <a:ext uri="{FF2B5EF4-FFF2-40B4-BE49-F238E27FC236}">
                <a16:creationId xmlns:a16="http://schemas.microsoft.com/office/drawing/2014/main" id="{DE544534-5940-4D2E-B82E-860C4C480A4D}"/>
              </a:ext>
            </a:extLst>
          </p:cNvPr>
          <p:cNvPicPr>
            <a:picLocks noChangeAspect="1"/>
          </p:cNvPicPr>
          <p:nvPr/>
        </p:nvPicPr>
        <p:blipFill rotWithShape="1">
          <a:blip r:embed="rId3"/>
          <a:srcRect l="38654" t="34659" r="20385" b="9108"/>
          <a:stretch/>
        </p:blipFill>
        <p:spPr>
          <a:xfrm>
            <a:off x="6302325" y="520505"/>
            <a:ext cx="4994031" cy="3854548"/>
          </a:xfrm>
          <a:prstGeom prst="rect">
            <a:avLst/>
          </a:prstGeom>
        </p:spPr>
      </p:pic>
      <p:sp>
        <p:nvSpPr>
          <p:cNvPr id="4" name="מלבן 3">
            <a:extLst>
              <a:ext uri="{FF2B5EF4-FFF2-40B4-BE49-F238E27FC236}">
                <a16:creationId xmlns:a16="http://schemas.microsoft.com/office/drawing/2014/main" id="{0406F2F9-599D-4E72-88A4-6058D4367FD9}"/>
              </a:ext>
            </a:extLst>
          </p:cNvPr>
          <p:cNvSpPr/>
          <p:nvPr/>
        </p:nvSpPr>
        <p:spPr>
          <a:xfrm>
            <a:off x="206325" y="5078326"/>
            <a:ext cx="6096000" cy="830997"/>
          </a:xfrm>
          <a:prstGeom prst="rect">
            <a:avLst/>
          </a:prstGeom>
        </p:spPr>
        <p:txBody>
          <a:bodyPr>
            <a:spAutoFit/>
          </a:bodyPr>
          <a:lstStyle/>
          <a:p>
            <a:pPr algn="l" rtl="0"/>
            <a:r>
              <a:rPr lang="en-US" sz="2400" b="1" dirty="0"/>
              <a:t>Nondemented group got much more higher MMSE scores than Demented group</a:t>
            </a:r>
          </a:p>
        </p:txBody>
      </p:sp>
      <p:sp>
        <p:nvSpPr>
          <p:cNvPr id="5" name="TextBox 4">
            <a:extLst>
              <a:ext uri="{FF2B5EF4-FFF2-40B4-BE49-F238E27FC236}">
                <a16:creationId xmlns:a16="http://schemas.microsoft.com/office/drawing/2014/main" id="{EBDD4885-3468-4F40-8231-E90B516F18B7}"/>
              </a:ext>
            </a:extLst>
          </p:cNvPr>
          <p:cNvSpPr txBox="1"/>
          <p:nvPr/>
        </p:nvSpPr>
        <p:spPr>
          <a:xfrm>
            <a:off x="6565591" y="4755161"/>
            <a:ext cx="4994031" cy="1938992"/>
          </a:xfrm>
          <a:prstGeom prst="rect">
            <a:avLst/>
          </a:prstGeom>
          <a:noFill/>
        </p:spPr>
        <p:txBody>
          <a:bodyPr wrap="square" rtlCol="0">
            <a:spAutoFit/>
          </a:bodyPr>
          <a:lstStyle/>
          <a:p>
            <a:pPr algn="l" rtl="0"/>
            <a:r>
              <a:rPr lang="en-US" sz="2400" b="1" dirty="0"/>
              <a:t>Nondemented group has higher brain volume ratio than Demented group. This is assumed to be because the diseases affect the brain to be shrinking its tissue.</a:t>
            </a:r>
          </a:p>
        </p:txBody>
      </p:sp>
      <p:sp>
        <p:nvSpPr>
          <p:cNvPr id="8" name="מציין מיקום של מספר שקופית 7">
            <a:extLst>
              <a:ext uri="{FF2B5EF4-FFF2-40B4-BE49-F238E27FC236}">
                <a16:creationId xmlns:a16="http://schemas.microsoft.com/office/drawing/2014/main" id="{5737FEEB-A68B-452B-B766-6E849D9AF3D7}"/>
              </a:ext>
            </a:extLst>
          </p:cNvPr>
          <p:cNvSpPr>
            <a:spLocks noGrp="1"/>
          </p:cNvSpPr>
          <p:nvPr>
            <p:ph type="sldNum" sz="quarter" idx="12"/>
          </p:nvPr>
        </p:nvSpPr>
        <p:spPr>
          <a:xfrm>
            <a:off x="3559125" y="6455696"/>
            <a:ext cx="2743200" cy="365125"/>
          </a:xfrm>
        </p:spPr>
        <p:txBody>
          <a:bodyPr/>
          <a:lstStyle/>
          <a:p>
            <a:fld id="{D834BFBA-9AE6-4A7A-822D-AED68C94F008}" type="slidenum">
              <a:rPr lang="en-US" sz="2400" smtClean="0">
                <a:solidFill>
                  <a:schemeClr val="tx1"/>
                </a:solidFill>
              </a:rPr>
              <a:t>10</a:t>
            </a:fld>
            <a:endParaRPr lang="en-US" sz="2400" dirty="0">
              <a:solidFill>
                <a:schemeClr val="tx1"/>
              </a:solidFill>
            </a:endParaRPr>
          </a:p>
        </p:txBody>
      </p:sp>
    </p:spTree>
    <p:extLst>
      <p:ext uri="{BB962C8B-B14F-4D97-AF65-F5344CB8AC3E}">
        <p14:creationId xmlns:p14="http://schemas.microsoft.com/office/powerpoint/2010/main" val="28519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75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טבלה 5">
            <a:extLst>
              <a:ext uri="{FF2B5EF4-FFF2-40B4-BE49-F238E27FC236}">
                <a16:creationId xmlns:a16="http://schemas.microsoft.com/office/drawing/2014/main" id="{9762BE3E-9150-427B-95A4-7BE36FCD5B92}"/>
              </a:ext>
            </a:extLst>
          </p:cNvPr>
          <p:cNvGraphicFramePr>
            <a:graphicFrameLocks noGrp="1"/>
          </p:cNvGraphicFramePr>
          <p:nvPr>
            <p:extLst>
              <p:ext uri="{D42A27DB-BD31-4B8C-83A1-F6EECF244321}">
                <p14:modId xmlns:p14="http://schemas.microsoft.com/office/powerpoint/2010/main" val="3649283277"/>
              </p:ext>
            </p:extLst>
          </p:nvPr>
        </p:nvGraphicFramePr>
        <p:xfrm>
          <a:off x="1789611" y="1345473"/>
          <a:ext cx="9078688" cy="4741816"/>
        </p:xfrm>
        <a:graphic>
          <a:graphicData uri="http://schemas.openxmlformats.org/drawingml/2006/table">
            <a:tbl>
              <a:tblPr firstRow="1" bandRow="1">
                <a:tableStyleId>{5C22544A-7EE6-4342-B048-85BDC9FD1C3A}</a:tableStyleId>
              </a:tblPr>
              <a:tblGrid>
                <a:gridCol w="2269672">
                  <a:extLst>
                    <a:ext uri="{9D8B030D-6E8A-4147-A177-3AD203B41FA5}">
                      <a16:colId xmlns:a16="http://schemas.microsoft.com/office/drawing/2014/main" val="2920972927"/>
                    </a:ext>
                  </a:extLst>
                </a:gridCol>
                <a:gridCol w="2269672">
                  <a:extLst>
                    <a:ext uri="{9D8B030D-6E8A-4147-A177-3AD203B41FA5}">
                      <a16:colId xmlns:a16="http://schemas.microsoft.com/office/drawing/2014/main" val="611185546"/>
                    </a:ext>
                  </a:extLst>
                </a:gridCol>
                <a:gridCol w="2269672">
                  <a:extLst>
                    <a:ext uri="{9D8B030D-6E8A-4147-A177-3AD203B41FA5}">
                      <a16:colId xmlns:a16="http://schemas.microsoft.com/office/drawing/2014/main" val="507415779"/>
                    </a:ext>
                  </a:extLst>
                </a:gridCol>
                <a:gridCol w="2269672">
                  <a:extLst>
                    <a:ext uri="{9D8B030D-6E8A-4147-A177-3AD203B41FA5}">
                      <a16:colId xmlns:a16="http://schemas.microsoft.com/office/drawing/2014/main" val="3592194306"/>
                    </a:ext>
                  </a:extLst>
                </a:gridCol>
              </a:tblGrid>
              <a:tr h="425244">
                <a:tc>
                  <a:txBody>
                    <a:bodyPr/>
                    <a:lstStyle/>
                    <a:p>
                      <a:pPr algn="l" rtl="0"/>
                      <a:r>
                        <a:rPr lang="en-US" dirty="0"/>
                        <a:t>Algorithm</a:t>
                      </a:r>
                    </a:p>
                  </a:txBody>
                  <a:tcPr/>
                </a:tc>
                <a:tc>
                  <a:txBody>
                    <a:bodyPr/>
                    <a:lstStyle/>
                    <a:p>
                      <a:pPr algn="l" rtl="0"/>
                      <a:r>
                        <a:rPr lang="en-US" dirty="0"/>
                        <a:t>Recall</a:t>
                      </a:r>
                    </a:p>
                  </a:txBody>
                  <a:tcPr/>
                </a:tc>
                <a:tc>
                  <a:txBody>
                    <a:bodyPr/>
                    <a:lstStyle/>
                    <a:p>
                      <a:pPr algn="l" rtl="0"/>
                      <a:r>
                        <a:rPr lang="en-US" dirty="0"/>
                        <a:t>Precision</a:t>
                      </a:r>
                    </a:p>
                  </a:txBody>
                  <a:tcPr/>
                </a:tc>
                <a:tc>
                  <a:txBody>
                    <a:bodyPr/>
                    <a:lstStyle/>
                    <a:p>
                      <a:pPr algn="l" rtl="0"/>
                      <a:r>
                        <a:rPr lang="en-US" dirty="0"/>
                        <a:t>F1</a:t>
                      </a:r>
                    </a:p>
                  </a:txBody>
                  <a:tcPr/>
                </a:tc>
                <a:extLst>
                  <a:ext uri="{0D108BD9-81ED-4DB2-BD59-A6C34878D82A}">
                    <a16:rowId xmlns:a16="http://schemas.microsoft.com/office/drawing/2014/main" val="3034224644"/>
                  </a:ext>
                </a:extLst>
              </a:tr>
              <a:tr h="714479">
                <a:tc>
                  <a:txBody>
                    <a:bodyPr/>
                    <a:lstStyle/>
                    <a:p>
                      <a:pPr algn="l" rtl="0"/>
                      <a:r>
                        <a:rPr lang="en-US" dirty="0"/>
                        <a:t>KNN</a:t>
                      </a:r>
                    </a:p>
                  </a:txBody>
                  <a:tcPr/>
                </a:tc>
                <a:tc>
                  <a:txBody>
                    <a:bodyPr/>
                    <a:lstStyle/>
                    <a:p>
                      <a:r>
                        <a:rPr lang="en-US" dirty="0"/>
                        <a:t> 0.8806</a:t>
                      </a:r>
                    </a:p>
                  </a:txBody>
                  <a:tcPr/>
                </a:tc>
                <a:tc>
                  <a:txBody>
                    <a:bodyPr/>
                    <a:lstStyle/>
                    <a:p>
                      <a:r>
                        <a:rPr lang="en-US" dirty="0"/>
                        <a:t> 0.9833</a:t>
                      </a:r>
                    </a:p>
                  </a:txBody>
                  <a:tcPr/>
                </a:tc>
                <a:tc>
                  <a:txBody>
                    <a:bodyPr/>
                    <a:lstStyle/>
                    <a:p>
                      <a:r>
                        <a:rPr lang="en-US" dirty="0"/>
                        <a:t> 0.9291</a:t>
                      </a:r>
                    </a:p>
                  </a:txBody>
                  <a:tcPr/>
                </a:tc>
                <a:extLst>
                  <a:ext uri="{0D108BD9-81ED-4DB2-BD59-A6C34878D82A}">
                    <a16:rowId xmlns:a16="http://schemas.microsoft.com/office/drawing/2014/main" val="972324478"/>
                  </a:ext>
                </a:extLst>
              </a:tr>
              <a:tr h="744177">
                <a:tc>
                  <a:txBody>
                    <a:bodyPr/>
                    <a:lstStyle/>
                    <a:p>
                      <a:pPr algn="l" rtl="0"/>
                      <a:r>
                        <a:rPr lang="en-US" dirty="0"/>
                        <a:t>Linear Regression</a:t>
                      </a:r>
                    </a:p>
                  </a:txBody>
                  <a:tcPr/>
                </a:tc>
                <a:tc>
                  <a:txBody>
                    <a:bodyPr/>
                    <a:lstStyle/>
                    <a:p>
                      <a:r>
                        <a:rPr lang="en-US" dirty="0"/>
                        <a:t> 0.9783</a:t>
                      </a:r>
                    </a:p>
                  </a:txBody>
                  <a:tcPr/>
                </a:tc>
                <a:tc>
                  <a:txBody>
                    <a:bodyPr/>
                    <a:lstStyle/>
                    <a:p>
                      <a:r>
                        <a:rPr lang="en-US" dirty="0"/>
                        <a:t>0.9184</a:t>
                      </a:r>
                    </a:p>
                    <a:p>
                      <a:endParaRPr lang="en-US" dirty="0"/>
                    </a:p>
                  </a:txBody>
                  <a:tcPr/>
                </a:tc>
                <a:tc>
                  <a:txBody>
                    <a:bodyPr/>
                    <a:lstStyle/>
                    <a:p>
                      <a:r>
                        <a:rPr lang="en-US" dirty="0"/>
                        <a:t>0.9474</a:t>
                      </a:r>
                    </a:p>
                  </a:txBody>
                  <a:tcPr/>
                </a:tc>
                <a:extLst>
                  <a:ext uri="{0D108BD9-81ED-4DB2-BD59-A6C34878D82A}">
                    <a16:rowId xmlns:a16="http://schemas.microsoft.com/office/drawing/2014/main" val="2553899381"/>
                  </a:ext>
                </a:extLst>
              </a:tr>
              <a:tr h="714479">
                <a:tc>
                  <a:txBody>
                    <a:bodyPr/>
                    <a:lstStyle/>
                    <a:p>
                      <a:pPr algn="l" rtl="0"/>
                      <a:r>
                        <a:rPr lang="en-US" dirty="0"/>
                        <a:t>Logistic Regression</a:t>
                      </a:r>
                    </a:p>
                  </a:txBody>
                  <a:tcPr/>
                </a:tc>
                <a:tc>
                  <a:txBody>
                    <a:bodyPr/>
                    <a:lstStyle/>
                    <a:p>
                      <a:r>
                        <a:rPr lang="en-US" dirty="0"/>
                        <a:t> 0.9333</a:t>
                      </a:r>
                    </a:p>
                  </a:txBody>
                  <a:tcPr/>
                </a:tc>
                <a:tc>
                  <a:txBody>
                    <a:bodyPr/>
                    <a:lstStyle/>
                    <a:p>
                      <a:r>
                        <a:rPr lang="en-US" dirty="0"/>
                        <a:t>0.9655</a:t>
                      </a:r>
                    </a:p>
                  </a:txBody>
                  <a:tcPr/>
                </a:tc>
                <a:tc>
                  <a:txBody>
                    <a:bodyPr/>
                    <a:lstStyle/>
                    <a:p>
                      <a:r>
                        <a:rPr lang="en-US" dirty="0"/>
                        <a:t> 0.9492</a:t>
                      </a:r>
                    </a:p>
                  </a:txBody>
                  <a:tcPr/>
                </a:tc>
                <a:extLst>
                  <a:ext uri="{0D108BD9-81ED-4DB2-BD59-A6C34878D82A}">
                    <a16:rowId xmlns:a16="http://schemas.microsoft.com/office/drawing/2014/main" val="2670550309"/>
                  </a:ext>
                </a:extLst>
              </a:tr>
              <a:tr h="714479">
                <a:tc>
                  <a:txBody>
                    <a:bodyPr/>
                    <a:lstStyle/>
                    <a:p>
                      <a:pPr algn="l" rtl="0"/>
                      <a:r>
                        <a:rPr lang="en-US" dirty="0"/>
                        <a:t>NN</a:t>
                      </a:r>
                    </a:p>
                  </a:txBody>
                  <a:tcPr/>
                </a:tc>
                <a:tc>
                  <a:txBody>
                    <a:bodyPr/>
                    <a:lstStyle/>
                    <a:p>
                      <a:r>
                        <a:rPr lang="en-US" dirty="0"/>
                        <a:t> 0.8667</a:t>
                      </a:r>
                    </a:p>
                  </a:txBody>
                  <a:tcPr/>
                </a:tc>
                <a:tc>
                  <a:txBody>
                    <a:bodyPr/>
                    <a:lstStyle/>
                    <a:p>
                      <a:r>
                        <a:rPr lang="en-US" dirty="0"/>
                        <a:t> 0.9811</a:t>
                      </a:r>
                    </a:p>
                  </a:txBody>
                  <a:tcPr/>
                </a:tc>
                <a:tc>
                  <a:txBody>
                    <a:bodyPr/>
                    <a:lstStyle/>
                    <a:p>
                      <a:r>
                        <a:rPr lang="en-US" dirty="0"/>
                        <a:t> 0.9204</a:t>
                      </a:r>
                    </a:p>
                  </a:txBody>
                  <a:tcPr/>
                </a:tc>
                <a:extLst>
                  <a:ext uri="{0D108BD9-81ED-4DB2-BD59-A6C34878D82A}">
                    <a16:rowId xmlns:a16="http://schemas.microsoft.com/office/drawing/2014/main" val="2762512027"/>
                  </a:ext>
                </a:extLst>
              </a:tr>
              <a:tr h="714479">
                <a:tc>
                  <a:txBody>
                    <a:bodyPr/>
                    <a:lstStyle/>
                    <a:p>
                      <a:pPr algn="l" rtl="0"/>
                      <a:r>
                        <a:rPr lang="en-US" dirty="0"/>
                        <a:t>SVM</a:t>
                      </a:r>
                    </a:p>
                  </a:txBody>
                  <a:tcPr/>
                </a:tc>
                <a:tc>
                  <a:txBody>
                    <a:bodyPr/>
                    <a:lstStyle/>
                    <a:p>
                      <a:r>
                        <a:rPr lang="en-US" dirty="0"/>
                        <a:t> 0.8824</a:t>
                      </a:r>
                    </a:p>
                  </a:txBody>
                  <a:tcPr/>
                </a:tc>
                <a:tc>
                  <a:txBody>
                    <a:bodyPr/>
                    <a:lstStyle/>
                    <a:p>
                      <a:r>
                        <a:rPr lang="en-US" dirty="0"/>
                        <a:t> 0.9783</a:t>
                      </a:r>
                    </a:p>
                  </a:txBody>
                  <a:tcPr/>
                </a:tc>
                <a:tc>
                  <a:txBody>
                    <a:bodyPr/>
                    <a:lstStyle/>
                    <a:p>
                      <a:r>
                        <a:rPr lang="en-US" dirty="0"/>
                        <a:t> 0.9278</a:t>
                      </a:r>
                    </a:p>
                  </a:txBody>
                  <a:tcPr/>
                </a:tc>
                <a:extLst>
                  <a:ext uri="{0D108BD9-81ED-4DB2-BD59-A6C34878D82A}">
                    <a16:rowId xmlns:a16="http://schemas.microsoft.com/office/drawing/2014/main" val="3163341121"/>
                  </a:ext>
                </a:extLst>
              </a:tr>
              <a:tr h="714479">
                <a:tc>
                  <a:txBody>
                    <a:bodyPr/>
                    <a:lstStyle/>
                    <a:p>
                      <a:pPr algn="l" rtl="0"/>
                      <a:r>
                        <a:rPr lang="en-US" dirty="0"/>
                        <a:t>Decision Tree </a:t>
                      </a:r>
                    </a:p>
                  </a:txBody>
                  <a:tcPr/>
                </a:tc>
                <a:tc>
                  <a:txBody>
                    <a:bodyPr/>
                    <a:lstStyle/>
                    <a:p>
                      <a:r>
                        <a:rPr lang="en-US" dirty="0"/>
                        <a:t> 0.9074</a:t>
                      </a:r>
                    </a:p>
                  </a:txBody>
                  <a:tcPr/>
                </a:tc>
                <a:tc>
                  <a:txBody>
                    <a:bodyPr/>
                    <a:lstStyle/>
                    <a:p>
                      <a:r>
                        <a:rPr lang="en-US" dirty="0"/>
                        <a:t>  0.9074</a:t>
                      </a:r>
                    </a:p>
                  </a:txBody>
                  <a:tcPr/>
                </a:tc>
                <a:tc>
                  <a:txBody>
                    <a:bodyPr/>
                    <a:lstStyle/>
                    <a:p>
                      <a:r>
                        <a:rPr lang="en-US" dirty="0"/>
                        <a:t> 0.9074</a:t>
                      </a:r>
                    </a:p>
                  </a:txBody>
                  <a:tcPr/>
                </a:tc>
                <a:extLst>
                  <a:ext uri="{0D108BD9-81ED-4DB2-BD59-A6C34878D82A}">
                    <a16:rowId xmlns:a16="http://schemas.microsoft.com/office/drawing/2014/main" val="919949923"/>
                  </a:ext>
                </a:extLst>
              </a:tr>
            </a:tbl>
          </a:graphicData>
        </a:graphic>
      </p:graphicFrame>
      <p:sp>
        <p:nvSpPr>
          <p:cNvPr id="7" name="TextBox 6">
            <a:extLst>
              <a:ext uri="{FF2B5EF4-FFF2-40B4-BE49-F238E27FC236}">
                <a16:creationId xmlns:a16="http://schemas.microsoft.com/office/drawing/2014/main" id="{D7D6D237-371D-43F2-AEEF-4F39A64AB234}"/>
              </a:ext>
            </a:extLst>
          </p:cNvPr>
          <p:cNvSpPr txBox="1"/>
          <p:nvPr/>
        </p:nvSpPr>
        <p:spPr>
          <a:xfrm>
            <a:off x="5124101" y="480563"/>
            <a:ext cx="2808514" cy="523220"/>
          </a:xfrm>
          <a:prstGeom prst="rect">
            <a:avLst/>
          </a:prstGeom>
          <a:noFill/>
        </p:spPr>
        <p:txBody>
          <a:bodyPr wrap="square" rtlCol="0">
            <a:spAutoFit/>
          </a:bodyPr>
          <a:lstStyle/>
          <a:p>
            <a:pPr algn="l" rtl="0"/>
            <a:r>
              <a:rPr lang="en-US" sz="2800" b="1" dirty="0"/>
              <a:t>Results (Data) </a:t>
            </a:r>
          </a:p>
        </p:txBody>
      </p:sp>
      <p:sp>
        <p:nvSpPr>
          <p:cNvPr id="8" name="מציין מיקום של מספר שקופית 7">
            <a:extLst>
              <a:ext uri="{FF2B5EF4-FFF2-40B4-BE49-F238E27FC236}">
                <a16:creationId xmlns:a16="http://schemas.microsoft.com/office/drawing/2014/main" id="{29BC83C2-0104-4520-9A2B-816694179A0C}"/>
              </a:ext>
            </a:extLst>
          </p:cNvPr>
          <p:cNvSpPr>
            <a:spLocks noGrp="1"/>
          </p:cNvSpPr>
          <p:nvPr>
            <p:ph type="sldNum" sz="quarter" idx="12"/>
          </p:nvPr>
        </p:nvSpPr>
        <p:spPr>
          <a:xfrm>
            <a:off x="3585755" y="6492875"/>
            <a:ext cx="2743200" cy="365125"/>
          </a:xfrm>
        </p:spPr>
        <p:txBody>
          <a:bodyPr/>
          <a:lstStyle/>
          <a:p>
            <a:fld id="{D834BFBA-9AE6-4A7A-822D-AED68C94F008}" type="slidenum">
              <a:rPr lang="en-US" sz="2400" smtClean="0">
                <a:solidFill>
                  <a:schemeClr val="tx1"/>
                </a:solidFill>
              </a:rPr>
              <a:t>11</a:t>
            </a:fld>
            <a:endParaRPr lang="en-US" sz="2400" dirty="0">
              <a:solidFill>
                <a:schemeClr val="tx1"/>
              </a:solidFill>
            </a:endParaRPr>
          </a:p>
        </p:txBody>
      </p:sp>
    </p:spTree>
    <p:extLst>
      <p:ext uri="{BB962C8B-B14F-4D97-AF65-F5344CB8AC3E}">
        <p14:creationId xmlns:p14="http://schemas.microsoft.com/office/powerpoint/2010/main" val="2682588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91915-D8AB-4D5E-8D37-E04F353C5ADD}"/>
              </a:ext>
            </a:extLst>
          </p:cNvPr>
          <p:cNvSpPr txBox="1"/>
          <p:nvPr/>
        </p:nvSpPr>
        <p:spPr>
          <a:xfrm>
            <a:off x="838200" y="1079500"/>
            <a:ext cx="10299700" cy="2954655"/>
          </a:xfrm>
          <a:prstGeom prst="rect">
            <a:avLst/>
          </a:prstGeom>
          <a:noFill/>
        </p:spPr>
        <p:txBody>
          <a:bodyPr wrap="square" rtlCol="0">
            <a:spAutoFit/>
          </a:bodyPr>
          <a:lstStyle/>
          <a:p>
            <a:pPr algn="l" rtl="0"/>
            <a:r>
              <a:rPr lang="en-US" sz="2400" dirty="0"/>
              <a:t>Learning on the </a:t>
            </a:r>
            <a:r>
              <a:rPr lang="en-US" sz="2400" b="1" dirty="0"/>
              <a:t>Cross-sectional Data </a:t>
            </a:r>
            <a:r>
              <a:rPr lang="en-US" sz="2400" dirty="0"/>
              <a:t>using the models:</a:t>
            </a:r>
          </a:p>
          <a:p>
            <a:pPr marL="285750" indent="-285750" algn="l" rtl="0">
              <a:buFont typeface="Arial" panose="020B0604020202020204" pitchFamily="34" charset="0"/>
              <a:buChar char="•"/>
            </a:pPr>
            <a:r>
              <a:rPr lang="en-US" sz="2400" b="1" dirty="0"/>
              <a:t>Logistic Regression- </a:t>
            </a:r>
            <a:r>
              <a:rPr lang="en-US" sz="2400" dirty="0"/>
              <a:t>find a model (function) that classifies a given value to one or more categories .</a:t>
            </a:r>
          </a:p>
          <a:p>
            <a:pPr marL="285750" indent="-285750" algn="l" rtl="0">
              <a:buFont typeface="Arial" panose="020B0604020202020204" pitchFamily="34" charset="0"/>
              <a:buChar char="•"/>
            </a:pPr>
            <a:r>
              <a:rPr lang="en-US" sz="2400" b="1" dirty="0"/>
              <a:t>NN</a:t>
            </a:r>
            <a:r>
              <a:rPr lang="en-US" sz="2400" dirty="0"/>
              <a:t>- can learn on their own and adapt to changing conditions, There may be interconnections between features that can be used by the neural network.</a:t>
            </a:r>
          </a:p>
          <a:p>
            <a:pPr marL="285750" indent="-285750" algn="l" rtl="0">
              <a:buFont typeface="Arial" panose="020B0604020202020204" pitchFamily="34" charset="0"/>
              <a:buChar char="•"/>
            </a:pPr>
            <a:r>
              <a:rPr lang="en-US" sz="2400" b="1" dirty="0"/>
              <a:t>Decision Tree </a:t>
            </a:r>
            <a:r>
              <a:rPr lang="en-US" sz="2400" dirty="0"/>
              <a:t>– fast, Obtain similar and sometimes better accuracy compared to other models, Simple and easy.</a:t>
            </a:r>
          </a:p>
          <a:p>
            <a:pPr marL="285750" indent="-285750" algn="l" rtl="0">
              <a:buFont typeface="Arial" panose="020B0604020202020204" pitchFamily="34" charset="0"/>
              <a:buChar char="•"/>
            </a:pPr>
            <a:endParaRPr lang="en-US" dirty="0"/>
          </a:p>
        </p:txBody>
      </p:sp>
      <p:sp>
        <p:nvSpPr>
          <p:cNvPr id="5" name="מציין מיקום של מספר שקופית 4">
            <a:extLst>
              <a:ext uri="{FF2B5EF4-FFF2-40B4-BE49-F238E27FC236}">
                <a16:creationId xmlns:a16="http://schemas.microsoft.com/office/drawing/2014/main" id="{9CD95197-6808-4C69-810C-3E8FA4EE127A}"/>
              </a:ext>
            </a:extLst>
          </p:cNvPr>
          <p:cNvSpPr>
            <a:spLocks noGrp="1"/>
          </p:cNvSpPr>
          <p:nvPr>
            <p:ph type="sldNum" sz="quarter" idx="12"/>
          </p:nvPr>
        </p:nvSpPr>
        <p:spPr>
          <a:xfrm>
            <a:off x="3907972" y="6492875"/>
            <a:ext cx="2743200" cy="365125"/>
          </a:xfrm>
        </p:spPr>
        <p:txBody>
          <a:bodyPr/>
          <a:lstStyle/>
          <a:p>
            <a:fld id="{D834BFBA-9AE6-4A7A-822D-AED68C94F008}" type="slidenum">
              <a:rPr lang="en-US" sz="2400" smtClean="0">
                <a:solidFill>
                  <a:schemeClr val="tx1"/>
                </a:solidFill>
              </a:rPr>
              <a:t>12</a:t>
            </a:fld>
            <a:endParaRPr lang="en-US" sz="2400" dirty="0">
              <a:solidFill>
                <a:schemeClr val="tx1"/>
              </a:solidFill>
            </a:endParaRPr>
          </a:p>
        </p:txBody>
      </p:sp>
    </p:spTree>
    <p:extLst>
      <p:ext uri="{BB962C8B-B14F-4D97-AF65-F5344CB8AC3E}">
        <p14:creationId xmlns:p14="http://schemas.microsoft.com/office/powerpoint/2010/main" val="36914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1B6D88CA-9385-47E6-8150-3F5D8356FDF5}"/>
              </a:ext>
            </a:extLst>
          </p:cNvPr>
          <p:cNvSpPr/>
          <p:nvPr/>
        </p:nvSpPr>
        <p:spPr>
          <a:xfrm>
            <a:off x="1562306" y="368012"/>
            <a:ext cx="4277966" cy="584775"/>
          </a:xfrm>
          <a:prstGeom prst="rect">
            <a:avLst/>
          </a:prstGeom>
        </p:spPr>
        <p:txBody>
          <a:bodyPr wrap="none">
            <a:spAutoFit/>
          </a:bodyPr>
          <a:lstStyle/>
          <a:p>
            <a:r>
              <a:rPr lang="en-US" sz="3200" u="sng" dirty="0"/>
              <a:t>Analysis and conclusions</a:t>
            </a:r>
          </a:p>
        </p:txBody>
      </p:sp>
      <p:sp>
        <p:nvSpPr>
          <p:cNvPr id="4" name="TextBox 3">
            <a:extLst>
              <a:ext uri="{FF2B5EF4-FFF2-40B4-BE49-F238E27FC236}">
                <a16:creationId xmlns:a16="http://schemas.microsoft.com/office/drawing/2014/main" id="{0E9054B7-4661-4A41-B736-8277193B478D}"/>
              </a:ext>
            </a:extLst>
          </p:cNvPr>
          <p:cNvSpPr txBox="1"/>
          <p:nvPr/>
        </p:nvSpPr>
        <p:spPr>
          <a:xfrm>
            <a:off x="1562306" y="1435100"/>
            <a:ext cx="4277966" cy="1938992"/>
          </a:xfrm>
          <a:prstGeom prst="rect">
            <a:avLst/>
          </a:prstGeom>
          <a:noFill/>
        </p:spPr>
        <p:txBody>
          <a:bodyPr wrap="square" rtlCol="0">
            <a:spAutoFit/>
          </a:bodyPr>
          <a:lstStyle/>
          <a:p>
            <a:pPr algn="l" rtl="0"/>
            <a:r>
              <a:rPr lang="en-US" sz="2000" dirty="0"/>
              <a:t>There are 145 women and 71 men</a:t>
            </a:r>
          </a:p>
          <a:p>
            <a:pPr algn="l" rtl="0"/>
            <a:r>
              <a:rPr lang="en-US" sz="2000" dirty="0"/>
              <a:t>~75 women are healthy</a:t>
            </a:r>
          </a:p>
          <a:p>
            <a:pPr algn="l" rtl="0"/>
            <a:r>
              <a:rPr lang="en-US" sz="2000" dirty="0"/>
              <a:t>~70 women are sick</a:t>
            </a:r>
          </a:p>
          <a:p>
            <a:pPr algn="l" rtl="0"/>
            <a:endParaRPr lang="en-US" sz="2000" dirty="0"/>
          </a:p>
          <a:p>
            <a:pPr algn="l" rtl="0"/>
            <a:r>
              <a:rPr lang="en-US" sz="2000" dirty="0"/>
              <a:t>~30 men are healthy</a:t>
            </a:r>
          </a:p>
          <a:p>
            <a:pPr algn="l" rtl="0"/>
            <a:r>
              <a:rPr lang="en-US" sz="2000" dirty="0"/>
              <a:t>~40 men are sick</a:t>
            </a:r>
          </a:p>
        </p:txBody>
      </p:sp>
      <p:pic>
        <p:nvPicPr>
          <p:cNvPr id="5" name="תמונה 4">
            <a:extLst>
              <a:ext uri="{FF2B5EF4-FFF2-40B4-BE49-F238E27FC236}">
                <a16:creationId xmlns:a16="http://schemas.microsoft.com/office/drawing/2014/main" id="{0A6C5FDC-5097-4789-9D3C-412DAAA0E04A}"/>
              </a:ext>
            </a:extLst>
          </p:cNvPr>
          <p:cNvPicPr>
            <a:picLocks noChangeAspect="1"/>
          </p:cNvPicPr>
          <p:nvPr/>
        </p:nvPicPr>
        <p:blipFill>
          <a:blip r:embed="rId2"/>
          <a:stretch>
            <a:fillRect/>
          </a:stretch>
        </p:blipFill>
        <p:spPr>
          <a:xfrm>
            <a:off x="4920489" y="4058942"/>
            <a:ext cx="3344394" cy="2727916"/>
          </a:xfrm>
          <a:prstGeom prst="rect">
            <a:avLst/>
          </a:prstGeom>
        </p:spPr>
      </p:pic>
      <p:pic>
        <p:nvPicPr>
          <p:cNvPr id="6" name="תמונה 5">
            <a:extLst>
              <a:ext uri="{FF2B5EF4-FFF2-40B4-BE49-F238E27FC236}">
                <a16:creationId xmlns:a16="http://schemas.microsoft.com/office/drawing/2014/main" id="{5987240C-A1DA-44D7-AEFF-C6ABB6388419}"/>
              </a:ext>
            </a:extLst>
          </p:cNvPr>
          <p:cNvPicPr>
            <a:picLocks noChangeAspect="1"/>
          </p:cNvPicPr>
          <p:nvPr/>
        </p:nvPicPr>
        <p:blipFill rotWithShape="1">
          <a:blip r:embed="rId3"/>
          <a:srcRect l="29375" t="13875" r="29792" b="32399"/>
          <a:stretch/>
        </p:blipFill>
        <p:spPr>
          <a:xfrm>
            <a:off x="6592686" y="560876"/>
            <a:ext cx="5350488" cy="3957961"/>
          </a:xfrm>
          <a:prstGeom prst="rect">
            <a:avLst/>
          </a:prstGeom>
        </p:spPr>
      </p:pic>
      <p:sp>
        <p:nvSpPr>
          <p:cNvPr id="8" name="מציין מיקום של מספר שקופית 7">
            <a:extLst>
              <a:ext uri="{FF2B5EF4-FFF2-40B4-BE49-F238E27FC236}">
                <a16:creationId xmlns:a16="http://schemas.microsoft.com/office/drawing/2014/main" id="{2AA85474-D82E-44BD-9425-B40A91115FAB}"/>
              </a:ext>
            </a:extLst>
          </p:cNvPr>
          <p:cNvSpPr>
            <a:spLocks noGrp="1"/>
          </p:cNvSpPr>
          <p:nvPr>
            <p:ph type="sldNum" sz="quarter" idx="12"/>
          </p:nvPr>
        </p:nvSpPr>
        <p:spPr>
          <a:xfrm>
            <a:off x="2177289" y="6421733"/>
            <a:ext cx="2743200" cy="365125"/>
          </a:xfrm>
        </p:spPr>
        <p:txBody>
          <a:bodyPr/>
          <a:lstStyle/>
          <a:p>
            <a:fld id="{D834BFBA-9AE6-4A7A-822D-AED68C94F008}" type="slidenum">
              <a:rPr lang="en-US" sz="2400" smtClean="0">
                <a:solidFill>
                  <a:schemeClr val="tx1"/>
                </a:solidFill>
              </a:rPr>
              <a:t>13</a:t>
            </a:fld>
            <a:endParaRPr lang="en-US" sz="2400" dirty="0">
              <a:solidFill>
                <a:schemeClr val="tx1"/>
              </a:solidFill>
            </a:endParaRPr>
          </a:p>
        </p:txBody>
      </p:sp>
    </p:spTree>
    <p:extLst>
      <p:ext uri="{BB962C8B-B14F-4D97-AF65-F5344CB8AC3E}">
        <p14:creationId xmlns:p14="http://schemas.microsoft.com/office/powerpoint/2010/main" val="292200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47794D3C-EF0F-402E-B461-D14664058CA2}"/>
              </a:ext>
            </a:extLst>
          </p:cNvPr>
          <p:cNvSpPr/>
          <p:nvPr/>
        </p:nvSpPr>
        <p:spPr>
          <a:xfrm>
            <a:off x="515560" y="1384300"/>
            <a:ext cx="4790320" cy="1200329"/>
          </a:xfrm>
          <a:prstGeom prst="rect">
            <a:avLst/>
          </a:prstGeom>
        </p:spPr>
        <p:txBody>
          <a:bodyPr wrap="square">
            <a:spAutoFit/>
          </a:bodyPr>
          <a:lstStyle/>
          <a:p>
            <a:pPr algn="l" rtl="0"/>
            <a:r>
              <a:rPr lang="en-US" sz="2400" b="1" dirty="0"/>
              <a:t>Nondemented group got much more higher MMSE scores than Demented group</a:t>
            </a:r>
          </a:p>
        </p:txBody>
      </p:sp>
      <p:sp>
        <p:nvSpPr>
          <p:cNvPr id="7" name="מציין מיקום של מספר שקופית 6">
            <a:extLst>
              <a:ext uri="{FF2B5EF4-FFF2-40B4-BE49-F238E27FC236}">
                <a16:creationId xmlns:a16="http://schemas.microsoft.com/office/drawing/2014/main" id="{EB7E87AF-A145-4955-9F82-CC7B1AA6AE36}"/>
              </a:ext>
            </a:extLst>
          </p:cNvPr>
          <p:cNvSpPr>
            <a:spLocks noGrp="1"/>
          </p:cNvSpPr>
          <p:nvPr>
            <p:ph type="sldNum" sz="quarter" idx="12"/>
          </p:nvPr>
        </p:nvSpPr>
        <p:spPr>
          <a:xfrm>
            <a:off x="3352800" y="6492875"/>
            <a:ext cx="2743200" cy="365125"/>
          </a:xfrm>
        </p:spPr>
        <p:txBody>
          <a:bodyPr/>
          <a:lstStyle/>
          <a:p>
            <a:fld id="{D834BFBA-9AE6-4A7A-822D-AED68C94F008}" type="slidenum">
              <a:rPr lang="en-US" sz="2400" smtClean="0">
                <a:solidFill>
                  <a:schemeClr val="tx1"/>
                </a:solidFill>
              </a:rPr>
              <a:t>14</a:t>
            </a:fld>
            <a:endParaRPr lang="en-US" sz="2400" dirty="0">
              <a:solidFill>
                <a:schemeClr val="tx1"/>
              </a:solidFill>
            </a:endParaRPr>
          </a:p>
        </p:txBody>
      </p:sp>
      <p:pic>
        <p:nvPicPr>
          <p:cNvPr id="3" name="תמונה 2">
            <a:extLst>
              <a:ext uri="{FF2B5EF4-FFF2-40B4-BE49-F238E27FC236}">
                <a16:creationId xmlns:a16="http://schemas.microsoft.com/office/drawing/2014/main" id="{F9B34FBB-9495-46C1-97EA-3A2CD386C007}"/>
              </a:ext>
            </a:extLst>
          </p:cNvPr>
          <p:cNvPicPr>
            <a:picLocks noChangeAspect="1"/>
          </p:cNvPicPr>
          <p:nvPr/>
        </p:nvPicPr>
        <p:blipFill rotWithShape="1">
          <a:blip r:embed="rId2"/>
          <a:srcRect l="29679" t="13314" r="29784" b="31705"/>
          <a:stretch/>
        </p:blipFill>
        <p:spPr>
          <a:xfrm>
            <a:off x="4995370" y="326571"/>
            <a:ext cx="6891830" cy="5255363"/>
          </a:xfrm>
          <a:prstGeom prst="rect">
            <a:avLst/>
          </a:prstGeom>
        </p:spPr>
      </p:pic>
      <p:pic>
        <p:nvPicPr>
          <p:cNvPr id="5" name="תמונה 4">
            <a:extLst>
              <a:ext uri="{FF2B5EF4-FFF2-40B4-BE49-F238E27FC236}">
                <a16:creationId xmlns:a16="http://schemas.microsoft.com/office/drawing/2014/main" id="{9BFAE673-BA4E-4AC5-869E-9A5BFDAD07D8}"/>
              </a:ext>
            </a:extLst>
          </p:cNvPr>
          <p:cNvPicPr>
            <a:picLocks noChangeAspect="1"/>
          </p:cNvPicPr>
          <p:nvPr/>
        </p:nvPicPr>
        <p:blipFill>
          <a:blip r:embed="rId3"/>
          <a:stretch>
            <a:fillRect/>
          </a:stretch>
        </p:blipFill>
        <p:spPr>
          <a:xfrm>
            <a:off x="2884716" y="3356429"/>
            <a:ext cx="4221308" cy="3175000"/>
          </a:xfrm>
          <a:prstGeom prst="rect">
            <a:avLst/>
          </a:prstGeom>
        </p:spPr>
      </p:pic>
    </p:spTree>
    <p:extLst>
      <p:ext uri="{BB962C8B-B14F-4D97-AF65-F5344CB8AC3E}">
        <p14:creationId xmlns:p14="http://schemas.microsoft.com/office/powerpoint/2010/main" val="366745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5B445DA7-79F7-417F-BEAB-44FAEEA4344E}"/>
              </a:ext>
            </a:extLst>
          </p:cNvPr>
          <p:cNvPicPr>
            <a:picLocks noChangeAspect="1"/>
          </p:cNvPicPr>
          <p:nvPr/>
        </p:nvPicPr>
        <p:blipFill rotWithShape="1">
          <a:blip r:embed="rId2"/>
          <a:srcRect l="5090" t="13713" r="56457" b="32054"/>
          <a:stretch/>
        </p:blipFill>
        <p:spPr>
          <a:xfrm>
            <a:off x="6466068" y="304801"/>
            <a:ext cx="5363075" cy="4252686"/>
          </a:xfrm>
          <a:prstGeom prst="rect">
            <a:avLst/>
          </a:prstGeom>
        </p:spPr>
      </p:pic>
      <p:pic>
        <p:nvPicPr>
          <p:cNvPr id="3" name="תמונה 2">
            <a:extLst>
              <a:ext uri="{FF2B5EF4-FFF2-40B4-BE49-F238E27FC236}">
                <a16:creationId xmlns:a16="http://schemas.microsoft.com/office/drawing/2014/main" id="{80694C7E-3BA8-405D-B2C6-B5AC5BFC8D06}"/>
              </a:ext>
            </a:extLst>
          </p:cNvPr>
          <p:cNvPicPr>
            <a:picLocks noChangeAspect="1"/>
          </p:cNvPicPr>
          <p:nvPr/>
        </p:nvPicPr>
        <p:blipFill>
          <a:blip r:embed="rId3"/>
          <a:stretch>
            <a:fillRect/>
          </a:stretch>
        </p:blipFill>
        <p:spPr>
          <a:xfrm>
            <a:off x="3466462" y="2998898"/>
            <a:ext cx="4993057" cy="3859102"/>
          </a:xfrm>
          <a:prstGeom prst="rect">
            <a:avLst/>
          </a:prstGeom>
        </p:spPr>
      </p:pic>
      <p:sp>
        <p:nvSpPr>
          <p:cNvPr id="4" name="TextBox 3">
            <a:extLst>
              <a:ext uri="{FF2B5EF4-FFF2-40B4-BE49-F238E27FC236}">
                <a16:creationId xmlns:a16="http://schemas.microsoft.com/office/drawing/2014/main" id="{973A0645-FA07-4715-BB5F-EAE3FC63DD77}"/>
              </a:ext>
            </a:extLst>
          </p:cNvPr>
          <p:cNvSpPr txBox="1"/>
          <p:nvPr/>
        </p:nvSpPr>
        <p:spPr>
          <a:xfrm>
            <a:off x="537029" y="885371"/>
            <a:ext cx="4513942" cy="2585323"/>
          </a:xfrm>
          <a:prstGeom prst="rect">
            <a:avLst/>
          </a:prstGeom>
          <a:noFill/>
        </p:spPr>
        <p:txBody>
          <a:bodyPr wrap="square" rtlCol="0">
            <a:spAutoFit/>
          </a:bodyPr>
          <a:lstStyle/>
          <a:p>
            <a:pPr algn="l" rtl="0"/>
            <a:r>
              <a:rPr lang="en-US" sz="2400" b="1" dirty="0"/>
              <a:t>Nondemented group has higher brain volume ratio than Demented group. This is assumed to be because the diseases affect the brain to be shrinking its tissue.</a:t>
            </a:r>
          </a:p>
          <a:p>
            <a:endParaRPr lang="en-US" dirty="0"/>
          </a:p>
        </p:txBody>
      </p:sp>
      <p:sp>
        <p:nvSpPr>
          <p:cNvPr id="7" name="מציין מיקום של מספר שקופית 6">
            <a:extLst>
              <a:ext uri="{FF2B5EF4-FFF2-40B4-BE49-F238E27FC236}">
                <a16:creationId xmlns:a16="http://schemas.microsoft.com/office/drawing/2014/main" id="{0CBEEA25-58FA-4DD4-86DA-4A7CE97BEAC4}"/>
              </a:ext>
            </a:extLst>
          </p:cNvPr>
          <p:cNvSpPr>
            <a:spLocks noGrp="1"/>
          </p:cNvSpPr>
          <p:nvPr>
            <p:ph type="sldNum" sz="quarter" idx="12"/>
          </p:nvPr>
        </p:nvSpPr>
        <p:spPr>
          <a:xfrm>
            <a:off x="4247605" y="6553199"/>
            <a:ext cx="2743200" cy="365125"/>
          </a:xfrm>
        </p:spPr>
        <p:txBody>
          <a:bodyPr/>
          <a:lstStyle/>
          <a:p>
            <a:fld id="{D834BFBA-9AE6-4A7A-822D-AED68C94F008}" type="slidenum">
              <a:rPr lang="en-US" sz="2400" smtClean="0">
                <a:solidFill>
                  <a:schemeClr val="tx1"/>
                </a:solidFill>
              </a:rPr>
              <a:t>15</a:t>
            </a:fld>
            <a:endParaRPr lang="en-US" sz="2400" dirty="0">
              <a:solidFill>
                <a:schemeClr val="tx1"/>
              </a:solidFill>
            </a:endParaRPr>
          </a:p>
        </p:txBody>
      </p:sp>
    </p:spTree>
    <p:extLst>
      <p:ext uri="{BB962C8B-B14F-4D97-AF65-F5344CB8AC3E}">
        <p14:creationId xmlns:p14="http://schemas.microsoft.com/office/powerpoint/2010/main" val="4621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D5E1EEAC-4B7C-4039-B43B-4D2850F2FEDD}"/>
              </a:ext>
            </a:extLst>
          </p:cNvPr>
          <p:cNvSpPr>
            <a:spLocks noGrp="1"/>
          </p:cNvSpPr>
          <p:nvPr>
            <p:ph type="sldNum" sz="quarter" idx="12"/>
          </p:nvPr>
        </p:nvSpPr>
        <p:spPr>
          <a:xfrm>
            <a:off x="3704229" y="6356350"/>
            <a:ext cx="2743200" cy="365125"/>
          </a:xfrm>
        </p:spPr>
        <p:txBody>
          <a:bodyPr/>
          <a:lstStyle/>
          <a:p>
            <a:fld id="{D834BFBA-9AE6-4A7A-822D-AED68C94F008}" type="slidenum">
              <a:rPr lang="en-US" sz="2400" smtClean="0">
                <a:solidFill>
                  <a:schemeClr val="tx1"/>
                </a:solidFill>
              </a:rPr>
              <a:t>16</a:t>
            </a:fld>
            <a:endParaRPr lang="en-US" sz="2400" dirty="0">
              <a:solidFill>
                <a:schemeClr val="tx1"/>
              </a:solidFill>
            </a:endParaRPr>
          </a:p>
        </p:txBody>
      </p:sp>
      <p:sp>
        <p:nvSpPr>
          <p:cNvPr id="3" name="TextBox 2">
            <a:extLst>
              <a:ext uri="{FF2B5EF4-FFF2-40B4-BE49-F238E27FC236}">
                <a16:creationId xmlns:a16="http://schemas.microsoft.com/office/drawing/2014/main" id="{43DA1442-5D9B-4F9B-A0A6-267E6BDCFB70}"/>
              </a:ext>
            </a:extLst>
          </p:cNvPr>
          <p:cNvSpPr txBox="1"/>
          <p:nvPr/>
        </p:nvSpPr>
        <p:spPr>
          <a:xfrm>
            <a:off x="1078173" y="900753"/>
            <a:ext cx="4394579" cy="584775"/>
          </a:xfrm>
          <a:prstGeom prst="rect">
            <a:avLst/>
          </a:prstGeom>
          <a:noFill/>
        </p:spPr>
        <p:txBody>
          <a:bodyPr wrap="square" rtlCol="0">
            <a:spAutoFit/>
          </a:bodyPr>
          <a:lstStyle/>
          <a:p>
            <a:pPr algn="l"/>
            <a:r>
              <a:rPr lang="en-US" sz="3200" b="1" u="sng" dirty="0"/>
              <a:t>Conclusion</a:t>
            </a:r>
          </a:p>
        </p:txBody>
      </p:sp>
      <p:sp>
        <p:nvSpPr>
          <p:cNvPr id="4" name="TextBox 3">
            <a:extLst>
              <a:ext uri="{FF2B5EF4-FFF2-40B4-BE49-F238E27FC236}">
                <a16:creationId xmlns:a16="http://schemas.microsoft.com/office/drawing/2014/main" id="{38511F92-D457-444D-A8E8-8F231CDF43D5}"/>
              </a:ext>
            </a:extLst>
          </p:cNvPr>
          <p:cNvSpPr txBox="1"/>
          <p:nvPr/>
        </p:nvSpPr>
        <p:spPr>
          <a:xfrm>
            <a:off x="1078173" y="1719618"/>
            <a:ext cx="10413242" cy="1569660"/>
          </a:xfrm>
          <a:prstGeom prst="rect">
            <a:avLst/>
          </a:prstGeom>
          <a:noFill/>
        </p:spPr>
        <p:txBody>
          <a:bodyPr wrap="square" rtlCol="0">
            <a:spAutoFit/>
          </a:bodyPr>
          <a:lstStyle/>
          <a:p>
            <a:pPr algn="l"/>
            <a:r>
              <a:rPr lang="en-US" sz="2400" b="1" dirty="0"/>
              <a:t>The selected features allowed me to build good models that prove themselves.</a:t>
            </a:r>
          </a:p>
          <a:p>
            <a:pPr algn="l"/>
            <a:r>
              <a:rPr lang="en-US" sz="2400" b="1" dirty="0"/>
              <a:t>The labels were very good - even too good.</a:t>
            </a:r>
          </a:p>
          <a:p>
            <a:pPr algn="l"/>
            <a:r>
              <a:rPr lang="en-US" sz="2400" b="1" dirty="0"/>
              <a:t>It may be worthwhile to take additional features and then, maybe, the picture will look different.</a:t>
            </a:r>
          </a:p>
        </p:txBody>
      </p:sp>
    </p:spTree>
    <p:extLst>
      <p:ext uri="{BB962C8B-B14F-4D97-AF65-F5344CB8AC3E}">
        <p14:creationId xmlns:p14="http://schemas.microsoft.com/office/powerpoint/2010/main" val="164393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19E967-2E7F-410E-8683-CEB786C49530}"/>
              </a:ext>
            </a:extLst>
          </p:cNvPr>
          <p:cNvSpPr txBox="1"/>
          <p:nvPr/>
        </p:nvSpPr>
        <p:spPr>
          <a:xfrm>
            <a:off x="832389" y="1109891"/>
            <a:ext cx="10181230" cy="1938992"/>
          </a:xfrm>
          <a:prstGeom prst="rect">
            <a:avLst/>
          </a:prstGeom>
          <a:noFill/>
        </p:spPr>
        <p:txBody>
          <a:bodyPr wrap="square" rtlCol="0">
            <a:spAutoFit/>
          </a:bodyPr>
          <a:lstStyle/>
          <a:p>
            <a:pPr algn="l" rtl="0"/>
            <a:r>
              <a:rPr lang="en-US" sz="2400" b="1" dirty="0"/>
              <a:t>Dementia</a:t>
            </a:r>
            <a:r>
              <a:rPr lang="en-US" sz="2400" dirty="0"/>
              <a:t> is a general term for a decline in mental ability severe enough to interfere with daily life. Memory loss is an example. Dementia is not a specific disease. It’s an overall term that describes a group of symptoms associated with a decline in memory or other thinking skills severe enough to reduce a person’s ability to perform everyday activities.</a:t>
            </a:r>
          </a:p>
        </p:txBody>
      </p:sp>
      <p:sp>
        <p:nvSpPr>
          <p:cNvPr id="5" name="TextBox 4">
            <a:extLst>
              <a:ext uri="{FF2B5EF4-FFF2-40B4-BE49-F238E27FC236}">
                <a16:creationId xmlns:a16="http://schemas.microsoft.com/office/drawing/2014/main" id="{0953A471-0EB0-4873-88C2-66D6F3070816}"/>
              </a:ext>
            </a:extLst>
          </p:cNvPr>
          <p:cNvSpPr txBox="1"/>
          <p:nvPr/>
        </p:nvSpPr>
        <p:spPr>
          <a:xfrm>
            <a:off x="875669" y="3089933"/>
            <a:ext cx="10440662" cy="1569660"/>
          </a:xfrm>
          <a:prstGeom prst="rect">
            <a:avLst/>
          </a:prstGeom>
          <a:noFill/>
        </p:spPr>
        <p:txBody>
          <a:bodyPr wrap="square" rtlCol="0">
            <a:spAutoFit/>
          </a:bodyPr>
          <a:lstStyle/>
          <a:p>
            <a:pPr algn="l" rtl="0"/>
            <a:r>
              <a:rPr lang="en-US" sz="2400" dirty="0"/>
              <a:t>The most common type of dementia is  </a:t>
            </a:r>
            <a:r>
              <a:rPr lang="en-US" sz="2400" b="1" dirty="0"/>
              <a:t>Alzheimer’s disease</a:t>
            </a:r>
            <a:r>
              <a:rPr lang="en-US" sz="2400" dirty="0"/>
              <a:t> which makes up 50% to 70% of cases.</a:t>
            </a:r>
            <a:r>
              <a:rPr lang="he-IL" sz="2400" dirty="0"/>
              <a:t> </a:t>
            </a:r>
            <a:endParaRPr lang="en-US" sz="2400" dirty="0"/>
          </a:p>
          <a:p>
            <a:pPr algn="l" rtl="0"/>
            <a:r>
              <a:rPr lang="en-US" sz="2400" dirty="0"/>
              <a:t>This is a neurological disorder in which the death of brain cells causes memory loss and cognitive decline.</a:t>
            </a:r>
          </a:p>
        </p:txBody>
      </p:sp>
      <p:sp>
        <p:nvSpPr>
          <p:cNvPr id="6" name="TextBox 5">
            <a:extLst>
              <a:ext uri="{FF2B5EF4-FFF2-40B4-BE49-F238E27FC236}">
                <a16:creationId xmlns:a16="http://schemas.microsoft.com/office/drawing/2014/main" id="{E74EA41F-AC12-46FC-AC5D-1DFEB41EBEF3}"/>
              </a:ext>
            </a:extLst>
          </p:cNvPr>
          <p:cNvSpPr txBox="1"/>
          <p:nvPr/>
        </p:nvSpPr>
        <p:spPr>
          <a:xfrm>
            <a:off x="-1226207" y="463560"/>
            <a:ext cx="4608512" cy="646331"/>
          </a:xfrm>
          <a:prstGeom prst="rect">
            <a:avLst/>
          </a:prstGeom>
          <a:noFill/>
        </p:spPr>
        <p:txBody>
          <a:bodyPr wrap="square" rtlCol="0">
            <a:spAutoFit/>
          </a:bodyPr>
          <a:lstStyle/>
          <a:p>
            <a:r>
              <a:rPr lang="fr-FR" sz="3600" b="1" u="sng" dirty="0"/>
              <a:t>Introduction</a:t>
            </a:r>
          </a:p>
        </p:txBody>
      </p:sp>
      <p:sp>
        <p:nvSpPr>
          <p:cNvPr id="7" name="TextBox 6">
            <a:extLst>
              <a:ext uri="{FF2B5EF4-FFF2-40B4-BE49-F238E27FC236}">
                <a16:creationId xmlns:a16="http://schemas.microsoft.com/office/drawing/2014/main" id="{D74966BC-C1B7-419D-82A8-77E9115174FE}"/>
              </a:ext>
            </a:extLst>
          </p:cNvPr>
          <p:cNvSpPr txBox="1"/>
          <p:nvPr/>
        </p:nvSpPr>
        <p:spPr>
          <a:xfrm>
            <a:off x="832389" y="4700643"/>
            <a:ext cx="10440662" cy="1938992"/>
          </a:xfrm>
          <a:prstGeom prst="rect">
            <a:avLst/>
          </a:prstGeom>
          <a:noFill/>
        </p:spPr>
        <p:txBody>
          <a:bodyPr wrap="square" rtlCol="0">
            <a:spAutoFit/>
          </a:bodyPr>
          <a:lstStyle/>
          <a:p>
            <a:pPr algn="l" rtl="0"/>
            <a:r>
              <a:rPr lang="en-US" sz="2400" b="1" dirty="0"/>
              <a:t>Diagnosis of dementia: </a:t>
            </a:r>
            <a:r>
              <a:rPr lang="en-US" sz="2400" dirty="0"/>
              <a:t>There is no one test to determine if someone has dementia. Doctors diagnose Alzheimer’s and other types of dementia based on a careful medical history, a physical examination, laboratory tests, and the characteristic changes in thinking, day-to-day function and behavior associated with each type.</a:t>
            </a:r>
          </a:p>
        </p:txBody>
      </p:sp>
      <p:sp>
        <p:nvSpPr>
          <p:cNvPr id="8" name="מציין מיקום של מספר שקופית 7">
            <a:extLst>
              <a:ext uri="{FF2B5EF4-FFF2-40B4-BE49-F238E27FC236}">
                <a16:creationId xmlns:a16="http://schemas.microsoft.com/office/drawing/2014/main" id="{A172A01C-2F8F-4FB3-837E-F2CFA2857106}"/>
              </a:ext>
            </a:extLst>
          </p:cNvPr>
          <p:cNvSpPr>
            <a:spLocks noGrp="1"/>
          </p:cNvSpPr>
          <p:nvPr>
            <p:ph type="sldNum" sz="quarter" idx="12"/>
          </p:nvPr>
        </p:nvSpPr>
        <p:spPr>
          <a:xfrm>
            <a:off x="3659777" y="6457072"/>
            <a:ext cx="2743200" cy="365125"/>
          </a:xfrm>
        </p:spPr>
        <p:txBody>
          <a:bodyPr/>
          <a:lstStyle/>
          <a:p>
            <a:fld id="{D834BFBA-9AE6-4A7A-822D-AED68C94F008}" type="slidenum">
              <a:rPr lang="en-US" sz="2400" smtClean="0">
                <a:solidFill>
                  <a:schemeClr val="tx1"/>
                </a:solidFill>
              </a:rPr>
              <a:t>2</a:t>
            </a:fld>
            <a:endParaRPr lang="en-US" sz="2400" dirty="0">
              <a:solidFill>
                <a:schemeClr val="tx1"/>
              </a:solidFill>
            </a:endParaRPr>
          </a:p>
        </p:txBody>
      </p:sp>
    </p:spTree>
    <p:extLst>
      <p:ext uri="{BB962C8B-B14F-4D97-AF65-F5344CB8AC3E}">
        <p14:creationId xmlns:p14="http://schemas.microsoft.com/office/powerpoint/2010/main" val="399142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CA0B4D22-B858-41B5-A636-3E093EEBBC4B}"/>
              </a:ext>
            </a:extLst>
          </p:cNvPr>
          <p:cNvSpPr/>
          <p:nvPr/>
        </p:nvSpPr>
        <p:spPr>
          <a:xfrm>
            <a:off x="769034" y="488852"/>
            <a:ext cx="10077156" cy="2677656"/>
          </a:xfrm>
          <a:prstGeom prst="rect">
            <a:avLst/>
          </a:prstGeom>
        </p:spPr>
        <p:txBody>
          <a:bodyPr wrap="square">
            <a:spAutoFit/>
          </a:bodyPr>
          <a:lstStyle/>
          <a:p>
            <a:pPr algn="l" rtl="0"/>
            <a:r>
              <a:rPr lang="en-US" sz="2400" b="1" dirty="0"/>
              <a:t>The Open Access Series of Imaging Studies (OASIS) </a:t>
            </a:r>
            <a:r>
              <a:rPr lang="en-US" sz="2400" dirty="0"/>
              <a:t>is a project aimed at making MRI data sets of the brain freely available to the scientific community. By compiling and freely distributing MRI data sets, we hope to facilitate future discoveries in basic and clinical neuroscience. OASIS is made available by the Washington University Alzheimer’s Disease Research Center, Dr. Randy Buckner at the Howard Hughes Medical Institute at Washington University School of Medicine, and the Biomedical Informatics Research Network (BIRN).</a:t>
            </a:r>
          </a:p>
        </p:txBody>
      </p:sp>
      <p:grpSp>
        <p:nvGrpSpPr>
          <p:cNvPr id="5" name="Group 4"/>
          <p:cNvGrpSpPr/>
          <p:nvPr/>
        </p:nvGrpSpPr>
        <p:grpSpPr>
          <a:xfrm>
            <a:off x="198121" y="3488150"/>
            <a:ext cx="11795758" cy="3202640"/>
            <a:chOff x="198121" y="3488150"/>
            <a:chExt cx="11795758" cy="3202640"/>
          </a:xfrm>
        </p:grpSpPr>
        <p:pic>
          <p:nvPicPr>
            <p:cNvPr id="2" name="תמונה 1">
              <a:extLst>
                <a:ext uri="{FF2B5EF4-FFF2-40B4-BE49-F238E27FC236}">
                  <a16:creationId xmlns:a16="http://schemas.microsoft.com/office/drawing/2014/main" id="{55409F8C-72FC-4780-B96B-B9BCCE1AC5D4}"/>
                </a:ext>
              </a:extLst>
            </p:cNvPr>
            <p:cNvPicPr>
              <a:picLocks noChangeAspect="1"/>
            </p:cNvPicPr>
            <p:nvPr/>
          </p:nvPicPr>
          <p:blipFill rotWithShape="1">
            <a:blip r:embed="rId5"/>
            <a:srcRect l="13847" t="14753" r="21768" b="39892"/>
            <a:stretch/>
          </p:blipFill>
          <p:spPr>
            <a:xfrm>
              <a:off x="5427814" y="3894836"/>
              <a:ext cx="6566065" cy="2795954"/>
            </a:xfrm>
            <a:prstGeom prst="rect">
              <a:avLst/>
            </a:prstGeom>
          </p:spPr>
        </p:pic>
        <p:pic>
          <p:nvPicPr>
            <p:cNvPr id="4" name="תמונה 3">
              <a:extLst>
                <a:ext uri="{FF2B5EF4-FFF2-40B4-BE49-F238E27FC236}">
                  <a16:creationId xmlns:a16="http://schemas.microsoft.com/office/drawing/2014/main" id="{78454DC7-B039-49B2-B9CC-D299DE7D83E0}"/>
                </a:ext>
              </a:extLst>
            </p:cNvPr>
            <p:cNvPicPr>
              <a:picLocks noChangeAspect="1"/>
            </p:cNvPicPr>
            <p:nvPr/>
          </p:nvPicPr>
          <p:blipFill rotWithShape="1">
            <a:blip r:embed="rId6"/>
            <a:srcRect l="1" t="7442" r="19219" b="1003"/>
            <a:stretch/>
          </p:blipFill>
          <p:spPr>
            <a:xfrm>
              <a:off x="198121" y="3488150"/>
              <a:ext cx="5382446" cy="3202640"/>
            </a:xfrm>
            <a:prstGeom prst="rect">
              <a:avLst/>
            </a:prstGeom>
          </p:spPr>
        </p:pic>
      </p:grpSp>
      <p:sp>
        <p:nvSpPr>
          <p:cNvPr id="8" name="מציין מיקום של מספר שקופית 7">
            <a:extLst>
              <a:ext uri="{FF2B5EF4-FFF2-40B4-BE49-F238E27FC236}">
                <a16:creationId xmlns:a16="http://schemas.microsoft.com/office/drawing/2014/main" id="{D67BFFFC-5AE9-4085-A72B-CA3D5A0477F1}"/>
              </a:ext>
            </a:extLst>
          </p:cNvPr>
          <p:cNvSpPr>
            <a:spLocks noGrp="1"/>
          </p:cNvSpPr>
          <p:nvPr>
            <p:ph type="sldNum" sz="quarter" idx="12"/>
          </p:nvPr>
        </p:nvSpPr>
        <p:spPr/>
        <p:txBody>
          <a:bodyPr/>
          <a:lstStyle/>
          <a:p>
            <a:fld id="{D834BFBA-9AE6-4A7A-822D-AED68C94F008}" type="slidenum">
              <a:rPr lang="en-US" smtClean="0"/>
              <a:t>3</a:t>
            </a:fld>
            <a:endParaRPr lang="en-US"/>
          </a:p>
        </p:txBody>
      </p:sp>
    </p:spTree>
    <p:extLst>
      <p:ext uri="{BB962C8B-B14F-4D97-AF65-F5344CB8AC3E}">
        <p14:creationId xmlns:p14="http://schemas.microsoft.com/office/powerpoint/2010/main" val="18157017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621439-045F-4910-823A-E82F19A80DBD}"/>
              </a:ext>
            </a:extLst>
          </p:cNvPr>
          <p:cNvSpPr txBox="1"/>
          <p:nvPr/>
        </p:nvSpPr>
        <p:spPr>
          <a:xfrm>
            <a:off x="-586854" y="668741"/>
            <a:ext cx="2702257" cy="523220"/>
          </a:xfrm>
          <a:prstGeom prst="rect">
            <a:avLst/>
          </a:prstGeom>
          <a:noFill/>
        </p:spPr>
        <p:txBody>
          <a:bodyPr wrap="square" rtlCol="0">
            <a:spAutoFit/>
          </a:bodyPr>
          <a:lstStyle/>
          <a:p>
            <a:r>
              <a:rPr lang="en-US" sz="2800" b="1" u="sng" dirty="0"/>
              <a:t>DATA</a:t>
            </a:r>
          </a:p>
        </p:txBody>
      </p:sp>
      <p:sp>
        <p:nvSpPr>
          <p:cNvPr id="3" name="TextBox 2">
            <a:extLst>
              <a:ext uri="{FF2B5EF4-FFF2-40B4-BE49-F238E27FC236}">
                <a16:creationId xmlns:a16="http://schemas.microsoft.com/office/drawing/2014/main" id="{15CC442A-63B1-4DCB-8FB3-46D23F985EB8}"/>
              </a:ext>
            </a:extLst>
          </p:cNvPr>
          <p:cNvSpPr txBox="1"/>
          <p:nvPr/>
        </p:nvSpPr>
        <p:spPr>
          <a:xfrm>
            <a:off x="1173707" y="1828800"/>
            <a:ext cx="8980227" cy="1938992"/>
          </a:xfrm>
          <a:prstGeom prst="rect">
            <a:avLst/>
          </a:prstGeom>
          <a:noFill/>
        </p:spPr>
        <p:txBody>
          <a:bodyPr wrap="square" rtlCol="0">
            <a:spAutoFit/>
          </a:bodyPr>
          <a:lstStyle/>
          <a:p>
            <a:pPr algn="l" rtl="0"/>
            <a:r>
              <a:rPr lang="en-US" sz="2400" b="1" dirty="0"/>
              <a:t>Longitudinal MRI Data in Nondemented and Demented Older Adults: </a:t>
            </a:r>
            <a:r>
              <a:rPr lang="en-US" sz="2400" dirty="0"/>
              <a:t>This set consists of a longitudinal collection of 150 subjects aged 60 to 96. Each subject was scanned on two or more visits, separated by at least one year for a total of 373 imaging sessions</a:t>
            </a:r>
          </a:p>
          <a:p>
            <a:pPr algn="l" rtl="0"/>
            <a:r>
              <a:rPr lang="en-US" sz="2400" dirty="0"/>
              <a:t>(training set and cross validation set (70%,30%)</a:t>
            </a:r>
          </a:p>
        </p:txBody>
      </p:sp>
      <p:pic>
        <p:nvPicPr>
          <p:cNvPr id="7" name="תמונה 6">
            <a:extLst>
              <a:ext uri="{FF2B5EF4-FFF2-40B4-BE49-F238E27FC236}">
                <a16:creationId xmlns:a16="http://schemas.microsoft.com/office/drawing/2014/main" id="{23BA093B-0994-4BCA-8EBC-20AC4FF68E34}"/>
              </a:ext>
            </a:extLst>
          </p:cNvPr>
          <p:cNvPicPr>
            <a:picLocks noChangeAspect="1"/>
          </p:cNvPicPr>
          <p:nvPr/>
        </p:nvPicPr>
        <p:blipFill rotWithShape="1">
          <a:blip r:embed="rId2"/>
          <a:srcRect l="1666" t="28878" r="27604" b="55373"/>
          <a:stretch/>
        </p:blipFill>
        <p:spPr>
          <a:xfrm>
            <a:off x="820569" y="4290080"/>
            <a:ext cx="10550861" cy="1320800"/>
          </a:xfrm>
          <a:prstGeom prst="rect">
            <a:avLst/>
          </a:prstGeom>
          <a:ln>
            <a:solidFill>
              <a:schemeClr val="tx1">
                <a:alpha val="98000"/>
              </a:schemeClr>
            </a:solidFill>
          </a:ln>
        </p:spPr>
      </p:pic>
      <p:sp>
        <p:nvSpPr>
          <p:cNvPr id="8" name="אליפסה 7">
            <a:extLst>
              <a:ext uri="{FF2B5EF4-FFF2-40B4-BE49-F238E27FC236}">
                <a16:creationId xmlns:a16="http://schemas.microsoft.com/office/drawing/2014/main" id="{B10E7B24-869E-45C4-8FE8-E90AB3842DD2}"/>
              </a:ext>
            </a:extLst>
          </p:cNvPr>
          <p:cNvSpPr/>
          <p:nvPr/>
        </p:nvSpPr>
        <p:spPr>
          <a:xfrm>
            <a:off x="3479800" y="4533900"/>
            <a:ext cx="190500" cy="431800"/>
          </a:xfrm>
          <a:prstGeom prst="ellipse">
            <a:avLst/>
          </a:prstGeom>
          <a:noFill/>
          <a:ln w="41275">
            <a:solidFill>
              <a:schemeClr val="accent1">
                <a:shade val="50000"/>
                <a:alpha val="9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אליפסה 8">
            <a:extLst>
              <a:ext uri="{FF2B5EF4-FFF2-40B4-BE49-F238E27FC236}">
                <a16:creationId xmlns:a16="http://schemas.microsoft.com/office/drawing/2014/main" id="{86A612DB-E126-44DA-BA2D-5FC30B7FE877}"/>
              </a:ext>
            </a:extLst>
          </p:cNvPr>
          <p:cNvSpPr/>
          <p:nvPr/>
        </p:nvSpPr>
        <p:spPr>
          <a:xfrm>
            <a:off x="3479800" y="4965700"/>
            <a:ext cx="190500" cy="645180"/>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מציין מיקום של מספר שקופית 5">
            <a:extLst>
              <a:ext uri="{FF2B5EF4-FFF2-40B4-BE49-F238E27FC236}">
                <a16:creationId xmlns:a16="http://schemas.microsoft.com/office/drawing/2014/main" id="{4F5CA485-20FD-4CFC-8B10-FB2A88F8D8D7}"/>
              </a:ext>
            </a:extLst>
          </p:cNvPr>
          <p:cNvSpPr>
            <a:spLocks noGrp="1"/>
          </p:cNvSpPr>
          <p:nvPr>
            <p:ph type="sldNum" sz="quarter" idx="12"/>
          </p:nvPr>
        </p:nvSpPr>
        <p:spPr>
          <a:xfrm>
            <a:off x="3575050" y="6500786"/>
            <a:ext cx="2743200" cy="365125"/>
          </a:xfrm>
        </p:spPr>
        <p:txBody>
          <a:bodyPr/>
          <a:lstStyle/>
          <a:p>
            <a:fld id="{D834BFBA-9AE6-4A7A-822D-AED68C94F008}" type="slidenum">
              <a:rPr lang="en-US" sz="2400" smtClean="0">
                <a:solidFill>
                  <a:schemeClr val="tx1"/>
                </a:solidFill>
              </a:rPr>
              <a:t>4</a:t>
            </a:fld>
            <a:endParaRPr lang="en-US" sz="2400" dirty="0">
              <a:solidFill>
                <a:schemeClr val="tx1"/>
              </a:solidFill>
            </a:endParaRPr>
          </a:p>
        </p:txBody>
      </p:sp>
    </p:spTree>
    <p:extLst>
      <p:ext uri="{BB962C8B-B14F-4D97-AF65-F5344CB8AC3E}">
        <p14:creationId xmlns:p14="http://schemas.microsoft.com/office/powerpoint/2010/main" val="204802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23042B-BDE3-41D3-ABEE-33FFA509F686}"/>
              </a:ext>
            </a:extLst>
          </p:cNvPr>
          <p:cNvSpPr txBox="1"/>
          <p:nvPr/>
        </p:nvSpPr>
        <p:spPr>
          <a:xfrm>
            <a:off x="1043078" y="1373354"/>
            <a:ext cx="9407856" cy="1569660"/>
          </a:xfrm>
          <a:prstGeom prst="rect">
            <a:avLst/>
          </a:prstGeom>
          <a:noFill/>
        </p:spPr>
        <p:txBody>
          <a:bodyPr wrap="square" rtlCol="0">
            <a:spAutoFit/>
          </a:bodyPr>
          <a:lstStyle/>
          <a:p>
            <a:pPr algn="l" rtl="0"/>
            <a:r>
              <a:rPr lang="en-US" sz="2400" b="1" dirty="0"/>
              <a:t>Cross-sectional MRI Data in Young, Middle Aged, Nondemented and Demented Older Adults: </a:t>
            </a:r>
            <a:r>
              <a:rPr lang="en-US" sz="2400" dirty="0"/>
              <a:t>This set consists of a cross-sectional collection of 416 subjects aged 18 to 96.</a:t>
            </a:r>
          </a:p>
          <a:p>
            <a:pPr algn="l" rtl="0"/>
            <a:r>
              <a:rPr lang="en-US" sz="2400" dirty="0"/>
              <a:t>(test set)</a:t>
            </a:r>
          </a:p>
        </p:txBody>
      </p:sp>
      <p:pic>
        <p:nvPicPr>
          <p:cNvPr id="5" name="תמונה 4">
            <a:extLst>
              <a:ext uri="{FF2B5EF4-FFF2-40B4-BE49-F238E27FC236}">
                <a16:creationId xmlns:a16="http://schemas.microsoft.com/office/drawing/2014/main" id="{CE198A36-0922-4DD9-937D-9E700E629F59}"/>
              </a:ext>
            </a:extLst>
          </p:cNvPr>
          <p:cNvPicPr>
            <a:picLocks noChangeAspect="1"/>
          </p:cNvPicPr>
          <p:nvPr/>
        </p:nvPicPr>
        <p:blipFill rotWithShape="1">
          <a:blip r:embed="rId2"/>
          <a:srcRect l="1876" t="29063" r="41249" b="62599"/>
          <a:stretch/>
        </p:blipFill>
        <p:spPr>
          <a:xfrm>
            <a:off x="1147038" y="3629236"/>
            <a:ext cx="9897924" cy="815763"/>
          </a:xfrm>
          <a:prstGeom prst="rect">
            <a:avLst/>
          </a:prstGeom>
          <a:ln>
            <a:solidFill>
              <a:schemeClr val="tx1">
                <a:alpha val="98000"/>
              </a:schemeClr>
            </a:solidFill>
          </a:ln>
        </p:spPr>
      </p:pic>
      <p:sp>
        <p:nvSpPr>
          <p:cNvPr id="6" name="מציין מיקום של מספר שקופית 5">
            <a:extLst>
              <a:ext uri="{FF2B5EF4-FFF2-40B4-BE49-F238E27FC236}">
                <a16:creationId xmlns:a16="http://schemas.microsoft.com/office/drawing/2014/main" id="{E9EED20E-25E3-434C-9981-C563866F1155}"/>
              </a:ext>
            </a:extLst>
          </p:cNvPr>
          <p:cNvSpPr>
            <a:spLocks noGrp="1"/>
          </p:cNvSpPr>
          <p:nvPr>
            <p:ph type="sldNum" sz="quarter" idx="12"/>
          </p:nvPr>
        </p:nvSpPr>
        <p:spPr>
          <a:xfrm>
            <a:off x="3712029" y="6492875"/>
            <a:ext cx="2743200" cy="365125"/>
          </a:xfrm>
        </p:spPr>
        <p:txBody>
          <a:bodyPr/>
          <a:lstStyle/>
          <a:p>
            <a:fld id="{D834BFBA-9AE6-4A7A-822D-AED68C94F008}" type="slidenum">
              <a:rPr lang="en-US" sz="2400" smtClean="0">
                <a:solidFill>
                  <a:schemeClr val="tx1"/>
                </a:solidFill>
              </a:rPr>
              <a:t>5</a:t>
            </a:fld>
            <a:endParaRPr lang="en-US" sz="2400" dirty="0">
              <a:solidFill>
                <a:schemeClr val="tx1"/>
              </a:solidFill>
            </a:endParaRPr>
          </a:p>
        </p:txBody>
      </p:sp>
    </p:spTree>
    <p:extLst>
      <p:ext uri="{BB962C8B-B14F-4D97-AF65-F5344CB8AC3E}">
        <p14:creationId xmlns:p14="http://schemas.microsoft.com/office/powerpoint/2010/main" val="302788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E9FEFA-4800-44A2-9C7F-BD5127E0A0DF}"/>
              </a:ext>
            </a:extLst>
          </p:cNvPr>
          <p:cNvSpPr txBox="1"/>
          <p:nvPr/>
        </p:nvSpPr>
        <p:spPr>
          <a:xfrm>
            <a:off x="600222" y="956603"/>
            <a:ext cx="6377356" cy="2123658"/>
          </a:xfrm>
          <a:prstGeom prst="rect">
            <a:avLst/>
          </a:prstGeom>
          <a:noFill/>
        </p:spPr>
        <p:txBody>
          <a:bodyPr wrap="square" rtlCol="0">
            <a:spAutoFit/>
          </a:bodyPr>
          <a:lstStyle/>
          <a:p>
            <a:pPr algn="l" rtl="0"/>
            <a:r>
              <a:rPr lang="en-US" sz="2400" u="sng" dirty="0"/>
              <a:t>General Info</a:t>
            </a:r>
          </a:p>
          <a:p>
            <a:pPr algn="l" rtl="0"/>
            <a:r>
              <a:rPr lang="en-US" sz="2400" b="1" dirty="0"/>
              <a:t>Subject.ID</a:t>
            </a:r>
            <a:endParaRPr lang="en-US" sz="2400" dirty="0"/>
          </a:p>
          <a:p>
            <a:pPr algn="l" rtl="0"/>
            <a:r>
              <a:rPr lang="en-US" sz="2400" b="1" dirty="0"/>
              <a:t>Group</a:t>
            </a:r>
            <a:r>
              <a:rPr lang="en-US" sz="2400" dirty="0"/>
              <a:t> </a:t>
            </a:r>
            <a:r>
              <a:rPr lang="en-US" sz="2400" i="1" dirty="0"/>
              <a:t>(Converted / Demented / Nondemented)</a:t>
            </a:r>
          </a:p>
          <a:p>
            <a:pPr algn="l" rtl="0"/>
            <a:r>
              <a:rPr lang="en-US" sz="2400" b="1" dirty="0"/>
              <a:t>Visit</a:t>
            </a:r>
            <a:r>
              <a:rPr lang="en-US" sz="2400" dirty="0"/>
              <a:t> - Number of visit</a:t>
            </a:r>
          </a:p>
          <a:p>
            <a:pPr algn="l" rtl="0"/>
            <a:endParaRPr lang="en-US" dirty="0"/>
          </a:p>
          <a:p>
            <a:pPr algn="l" rtl="0"/>
            <a:endParaRPr lang="en-US" dirty="0"/>
          </a:p>
        </p:txBody>
      </p:sp>
      <p:sp>
        <p:nvSpPr>
          <p:cNvPr id="5" name="TextBox 4">
            <a:extLst>
              <a:ext uri="{FF2B5EF4-FFF2-40B4-BE49-F238E27FC236}">
                <a16:creationId xmlns:a16="http://schemas.microsoft.com/office/drawing/2014/main" id="{6ED4546D-39EF-458B-938E-89F7F82ECB5F}"/>
              </a:ext>
            </a:extLst>
          </p:cNvPr>
          <p:cNvSpPr txBox="1"/>
          <p:nvPr/>
        </p:nvSpPr>
        <p:spPr>
          <a:xfrm>
            <a:off x="600222" y="2830958"/>
            <a:ext cx="4876130" cy="3693319"/>
          </a:xfrm>
          <a:prstGeom prst="rect">
            <a:avLst/>
          </a:prstGeom>
          <a:noFill/>
        </p:spPr>
        <p:txBody>
          <a:bodyPr wrap="square" rtlCol="0">
            <a:spAutoFit/>
          </a:bodyPr>
          <a:lstStyle/>
          <a:p>
            <a:pPr algn="l" rtl="0"/>
            <a:r>
              <a:rPr lang="en-US" u="sng" dirty="0"/>
              <a:t>D</a:t>
            </a:r>
            <a:r>
              <a:rPr lang="en-US" sz="2400" u="sng" dirty="0"/>
              <a:t>emographics Info</a:t>
            </a:r>
          </a:p>
          <a:p>
            <a:pPr algn="l" rtl="0"/>
            <a:r>
              <a:rPr lang="en-US" sz="2400" b="1" dirty="0"/>
              <a:t>M.F</a:t>
            </a:r>
            <a:r>
              <a:rPr lang="en-US" sz="2400" dirty="0"/>
              <a:t> - Gender</a:t>
            </a:r>
          </a:p>
          <a:p>
            <a:pPr algn="l" rtl="0"/>
            <a:r>
              <a:rPr lang="en-US" sz="2400" b="1" dirty="0"/>
              <a:t>Hand</a:t>
            </a:r>
            <a:r>
              <a:rPr lang="en-US" sz="2400" dirty="0"/>
              <a:t> - Handedness </a:t>
            </a:r>
            <a:r>
              <a:rPr lang="en-US" sz="2400" i="1" dirty="0"/>
              <a:t>( all subjects were right-handed)</a:t>
            </a:r>
            <a:endParaRPr lang="en-US" sz="2400" dirty="0"/>
          </a:p>
          <a:p>
            <a:pPr algn="l" rtl="0"/>
            <a:r>
              <a:rPr lang="en-US" sz="2400" b="1" dirty="0"/>
              <a:t>Age</a:t>
            </a:r>
            <a:endParaRPr lang="en-US" sz="2400" dirty="0"/>
          </a:p>
          <a:p>
            <a:pPr algn="l" rtl="0"/>
            <a:r>
              <a:rPr lang="en-US" sz="2400" b="1" dirty="0"/>
              <a:t>EDUC</a:t>
            </a:r>
            <a:r>
              <a:rPr lang="en-US" sz="2400" dirty="0"/>
              <a:t> - Years of education</a:t>
            </a:r>
          </a:p>
          <a:p>
            <a:pPr algn="l" rtl="0"/>
            <a:r>
              <a:rPr lang="en-US" sz="2400" b="1" dirty="0"/>
              <a:t>SES</a:t>
            </a:r>
            <a:r>
              <a:rPr lang="en-US" sz="2400" dirty="0"/>
              <a:t> - Socioeconomic status categories from </a:t>
            </a:r>
            <a:r>
              <a:rPr lang="en-US" sz="2400" i="1" dirty="0"/>
              <a:t>1 (highest status)</a:t>
            </a:r>
            <a:r>
              <a:rPr lang="en-US" sz="2400" dirty="0"/>
              <a:t> to </a:t>
            </a:r>
            <a:r>
              <a:rPr lang="en-US" sz="2400" i="1" dirty="0"/>
              <a:t>5 (lowest status)</a:t>
            </a:r>
            <a:endParaRPr lang="en-US" sz="2400" dirty="0"/>
          </a:p>
          <a:p>
            <a:pPr algn="l" rtl="0"/>
            <a:endParaRPr lang="en-US" dirty="0"/>
          </a:p>
        </p:txBody>
      </p:sp>
      <p:grpSp>
        <p:nvGrpSpPr>
          <p:cNvPr id="2" name="Group 1"/>
          <p:cNvGrpSpPr/>
          <p:nvPr/>
        </p:nvGrpSpPr>
        <p:grpSpPr>
          <a:xfrm>
            <a:off x="4922040" y="1663538"/>
            <a:ext cx="7230103" cy="4965862"/>
            <a:chOff x="4922040" y="1663538"/>
            <a:chExt cx="7230103" cy="4965862"/>
          </a:xfrm>
        </p:grpSpPr>
        <p:pic>
          <p:nvPicPr>
            <p:cNvPr id="10" name="תמונה 9">
              <a:extLst>
                <a:ext uri="{FF2B5EF4-FFF2-40B4-BE49-F238E27FC236}">
                  <a16:creationId xmlns:a16="http://schemas.microsoft.com/office/drawing/2014/main" id="{DC132864-4208-4B02-A209-B6340677161A}"/>
                </a:ext>
              </a:extLst>
            </p:cNvPr>
            <p:cNvPicPr>
              <a:picLocks noChangeAspect="1"/>
            </p:cNvPicPr>
            <p:nvPr/>
          </p:nvPicPr>
          <p:blipFill>
            <a:blip r:embed="rId2"/>
            <a:stretch>
              <a:fillRect/>
            </a:stretch>
          </p:blipFill>
          <p:spPr>
            <a:xfrm>
              <a:off x="4922040" y="2552700"/>
              <a:ext cx="2609850" cy="1752600"/>
            </a:xfrm>
            <a:prstGeom prst="rect">
              <a:avLst/>
            </a:prstGeom>
          </p:spPr>
        </p:pic>
        <p:pic>
          <p:nvPicPr>
            <p:cNvPr id="11" name="תמונה 10">
              <a:extLst>
                <a:ext uri="{FF2B5EF4-FFF2-40B4-BE49-F238E27FC236}">
                  <a16:creationId xmlns:a16="http://schemas.microsoft.com/office/drawing/2014/main" id="{EB7673F4-F099-403E-B28A-81AFCBFAB6F9}"/>
                </a:ext>
              </a:extLst>
            </p:cNvPr>
            <p:cNvPicPr>
              <a:picLocks noChangeAspect="1"/>
            </p:cNvPicPr>
            <p:nvPr/>
          </p:nvPicPr>
          <p:blipFill rotWithShape="1">
            <a:blip r:embed="rId3"/>
            <a:srcRect l="52498" t="7237" r="-625"/>
            <a:stretch/>
          </p:blipFill>
          <p:spPr>
            <a:xfrm>
              <a:off x="7447483" y="1663538"/>
              <a:ext cx="2110153" cy="2833445"/>
            </a:xfrm>
            <a:prstGeom prst="rect">
              <a:avLst/>
            </a:prstGeom>
          </p:spPr>
        </p:pic>
        <p:pic>
          <p:nvPicPr>
            <p:cNvPr id="12" name="תמונה 11">
              <a:extLst>
                <a:ext uri="{FF2B5EF4-FFF2-40B4-BE49-F238E27FC236}">
                  <a16:creationId xmlns:a16="http://schemas.microsoft.com/office/drawing/2014/main" id="{DFE0E6E8-89A8-48C1-8293-10B67E265B9C}"/>
                </a:ext>
              </a:extLst>
            </p:cNvPr>
            <p:cNvPicPr>
              <a:picLocks noChangeAspect="1"/>
            </p:cNvPicPr>
            <p:nvPr/>
          </p:nvPicPr>
          <p:blipFill>
            <a:blip r:embed="rId4"/>
            <a:stretch>
              <a:fillRect/>
            </a:stretch>
          </p:blipFill>
          <p:spPr>
            <a:xfrm>
              <a:off x="5950635" y="4239394"/>
              <a:ext cx="2391508" cy="2060376"/>
            </a:xfrm>
            <a:prstGeom prst="rect">
              <a:avLst/>
            </a:prstGeom>
          </p:spPr>
        </p:pic>
        <p:pic>
          <p:nvPicPr>
            <p:cNvPr id="13" name="תמונה 12">
              <a:extLst>
                <a:ext uri="{FF2B5EF4-FFF2-40B4-BE49-F238E27FC236}">
                  <a16:creationId xmlns:a16="http://schemas.microsoft.com/office/drawing/2014/main" id="{E5858687-0EBC-485C-AF59-2F766394E505}"/>
                </a:ext>
              </a:extLst>
            </p:cNvPr>
            <p:cNvPicPr>
              <a:picLocks noChangeAspect="1"/>
            </p:cNvPicPr>
            <p:nvPr/>
          </p:nvPicPr>
          <p:blipFill>
            <a:blip r:embed="rId5"/>
            <a:stretch>
              <a:fillRect/>
            </a:stretch>
          </p:blipFill>
          <p:spPr>
            <a:xfrm>
              <a:off x="8342143" y="4305300"/>
              <a:ext cx="3810000" cy="2324100"/>
            </a:xfrm>
            <a:prstGeom prst="rect">
              <a:avLst/>
            </a:prstGeom>
            <a:ln w="47625">
              <a:solidFill>
                <a:schemeClr val="bg1"/>
              </a:solidFill>
            </a:ln>
          </p:spPr>
        </p:pic>
      </p:grpSp>
      <p:sp>
        <p:nvSpPr>
          <p:cNvPr id="7" name="מציין מיקום של מספר שקופית 6">
            <a:extLst>
              <a:ext uri="{FF2B5EF4-FFF2-40B4-BE49-F238E27FC236}">
                <a16:creationId xmlns:a16="http://schemas.microsoft.com/office/drawing/2014/main" id="{ED6CC239-45B1-4D82-9EC7-C44057AF87EF}"/>
              </a:ext>
            </a:extLst>
          </p:cNvPr>
          <p:cNvSpPr>
            <a:spLocks noGrp="1"/>
          </p:cNvSpPr>
          <p:nvPr>
            <p:ph type="sldNum" sz="quarter" idx="12"/>
          </p:nvPr>
        </p:nvSpPr>
        <p:spPr>
          <a:xfrm>
            <a:off x="3550440" y="6475498"/>
            <a:ext cx="2743200" cy="365125"/>
          </a:xfrm>
        </p:spPr>
        <p:txBody>
          <a:bodyPr/>
          <a:lstStyle/>
          <a:p>
            <a:fld id="{D834BFBA-9AE6-4A7A-822D-AED68C94F008}" type="slidenum">
              <a:rPr lang="en-US" sz="2400" smtClean="0">
                <a:solidFill>
                  <a:schemeClr val="tx1"/>
                </a:solidFill>
              </a:rPr>
              <a:t>6</a:t>
            </a:fld>
            <a:endParaRPr lang="en-US" sz="2400" dirty="0">
              <a:solidFill>
                <a:schemeClr val="tx1"/>
              </a:solidFill>
            </a:endParaRPr>
          </a:p>
        </p:txBody>
      </p:sp>
    </p:spTree>
    <p:extLst>
      <p:ext uri="{BB962C8B-B14F-4D97-AF65-F5344CB8AC3E}">
        <p14:creationId xmlns:p14="http://schemas.microsoft.com/office/powerpoint/2010/main" val="352153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035D76-2EE6-429F-AE6C-76AB49D20258}"/>
              </a:ext>
            </a:extLst>
          </p:cNvPr>
          <p:cNvSpPr txBox="1"/>
          <p:nvPr/>
        </p:nvSpPr>
        <p:spPr>
          <a:xfrm>
            <a:off x="953925" y="930602"/>
            <a:ext cx="4759567" cy="2954655"/>
          </a:xfrm>
          <a:prstGeom prst="rect">
            <a:avLst/>
          </a:prstGeom>
          <a:noFill/>
        </p:spPr>
        <p:txBody>
          <a:bodyPr wrap="square" rtlCol="0">
            <a:spAutoFit/>
          </a:bodyPr>
          <a:lstStyle/>
          <a:p>
            <a:pPr algn="l" rtl="0"/>
            <a:r>
              <a:rPr lang="en-US" sz="2400" u="sng" dirty="0"/>
              <a:t>Clinical Info</a:t>
            </a:r>
          </a:p>
          <a:p>
            <a:pPr algn="l" rtl="0"/>
            <a:r>
              <a:rPr lang="en-US" sz="2400" b="1" dirty="0"/>
              <a:t>MMSE</a:t>
            </a:r>
            <a:r>
              <a:rPr lang="en-US" sz="2400" dirty="0"/>
              <a:t> - Mini-Mental State Examination score </a:t>
            </a:r>
          </a:p>
          <a:p>
            <a:pPr algn="l" rtl="0"/>
            <a:r>
              <a:rPr lang="en-US" sz="2400" i="1" dirty="0"/>
              <a:t>(range is from 0 = worst to 30 = best)</a:t>
            </a:r>
            <a:endParaRPr lang="en-US" sz="2400" dirty="0"/>
          </a:p>
          <a:p>
            <a:pPr algn="l" rtl="0"/>
            <a:r>
              <a:rPr lang="en-US" sz="2400" b="1" dirty="0"/>
              <a:t>CDR</a:t>
            </a:r>
            <a:r>
              <a:rPr lang="en-US" sz="2400" dirty="0"/>
              <a:t> - Clinical Dementia Rating </a:t>
            </a:r>
          </a:p>
          <a:p>
            <a:pPr algn="l" rtl="0"/>
            <a:r>
              <a:rPr lang="en-US" sz="2400" i="1" dirty="0"/>
              <a:t>(0 = no dementia, 0.5 = very mild AD, 1 = mild AD, 2 = moderate AD)</a:t>
            </a:r>
            <a:endParaRPr lang="en-US" sz="2400" dirty="0"/>
          </a:p>
          <a:p>
            <a:endParaRPr lang="en-US" dirty="0"/>
          </a:p>
        </p:txBody>
      </p:sp>
      <p:sp>
        <p:nvSpPr>
          <p:cNvPr id="3" name="TextBox 2">
            <a:extLst>
              <a:ext uri="{FF2B5EF4-FFF2-40B4-BE49-F238E27FC236}">
                <a16:creationId xmlns:a16="http://schemas.microsoft.com/office/drawing/2014/main" id="{8BDD6F01-7EEA-4685-8A3D-4C39A9452CF5}"/>
              </a:ext>
            </a:extLst>
          </p:cNvPr>
          <p:cNvSpPr txBox="1"/>
          <p:nvPr/>
        </p:nvSpPr>
        <p:spPr>
          <a:xfrm>
            <a:off x="953925" y="4095708"/>
            <a:ext cx="4253131" cy="2585323"/>
          </a:xfrm>
          <a:prstGeom prst="rect">
            <a:avLst/>
          </a:prstGeom>
          <a:noFill/>
        </p:spPr>
        <p:txBody>
          <a:bodyPr wrap="square" rtlCol="0">
            <a:spAutoFit/>
          </a:bodyPr>
          <a:lstStyle/>
          <a:p>
            <a:pPr algn="l" rtl="0"/>
            <a:r>
              <a:rPr lang="en-US" sz="2400" u="sng" dirty="0"/>
              <a:t>Derived anatomic volumes</a:t>
            </a:r>
          </a:p>
          <a:p>
            <a:pPr algn="l" rtl="0"/>
            <a:r>
              <a:rPr lang="en-US" sz="2400" b="1" dirty="0" err="1"/>
              <a:t>eTIV</a:t>
            </a:r>
            <a:r>
              <a:rPr lang="en-US" sz="2400" dirty="0"/>
              <a:t> - Estimated total intracranial volume.</a:t>
            </a:r>
          </a:p>
          <a:p>
            <a:pPr algn="l" rtl="0"/>
            <a:r>
              <a:rPr lang="en-US" sz="2400" b="1" dirty="0" err="1"/>
              <a:t>nWBV</a:t>
            </a:r>
            <a:r>
              <a:rPr lang="en-US" sz="2400" dirty="0"/>
              <a:t> - Normalized whole-brain volume. </a:t>
            </a:r>
          </a:p>
          <a:p>
            <a:pPr algn="l" rtl="0"/>
            <a:r>
              <a:rPr lang="en-US" sz="2400" b="1" dirty="0"/>
              <a:t>ASF</a:t>
            </a:r>
            <a:r>
              <a:rPr lang="en-US" sz="2400" dirty="0"/>
              <a:t> - Atlas scaling factor.</a:t>
            </a:r>
          </a:p>
          <a:p>
            <a:endParaRPr lang="en-US" dirty="0"/>
          </a:p>
        </p:txBody>
      </p:sp>
      <p:pic>
        <p:nvPicPr>
          <p:cNvPr id="4" name="תמונה 3">
            <a:extLst>
              <a:ext uri="{FF2B5EF4-FFF2-40B4-BE49-F238E27FC236}">
                <a16:creationId xmlns:a16="http://schemas.microsoft.com/office/drawing/2014/main" id="{A553C7B9-20F4-4E32-927D-2C91B8673098}"/>
              </a:ext>
            </a:extLst>
          </p:cNvPr>
          <p:cNvPicPr>
            <a:picLocks noChangeAspect="1"/>
          </p:cNvPicPr>
          <p:nvPr/>
        </p:nvPicPr>
        <p:blipFill>
          <a:blip r:embed="rId2"/>
          <a:stretch>
            <a:fillRect/>
          </a:stretch>
        </p:blipFill>
        <p:spPr>
          <a:xfrm>
            <a:off x="6844270" y="930602"/>
            <a:ext cx="4572396" cy="2871465"/>
          </a:xfrm>
          <a:prstGeom prst="rect">
            <a:avLst/>
          </a:prstGeom>
        </p:spPr>
      </p:pic>
      <p:pic>
        <p:nvPicPr>
          <p:cNvPr id="5" name="תמונה 4">
            <a:extLst>
              <a:ext uri="{FF2B5EF4-FFF2-40B4-BE49-F238E27FC236}">
                <a16:creationId xmlns:a16="http://schemas.microsoft.com/office/drawing/2014/main" id="{3C6163AA-9470-432A-AB16-F54B42F699FE}"/>
              </a:ext>
            </a:extLst>
          </p:cNvPr>
          <p:cNvPicPr>
            <a:picLocks noChangeAspect="1"/>
          </p:cNvPicPr>
          <p:nvPr/>
        </p:nvPicPr>
        <p:blipFill rotWithShape="1">
          <a:blip r:embed="rId3"/>
          <a:srcRect l="8912" t="10635" r="9945" b="-1"/>
          <a:stretch/>
        </p:blipFill>
        <p:spPr>
          <a:xfrm>
            <a:off x="5207056" y="3383347"/>
            <a:ext cx="3775166" cy="3474653"/>
          </a:xfrm>
          <a:prstGeom prst="rect">
            <a:avLst/>
          </a:prstGeom>
        </p:spPr>
      </p:pic>
      <p:sp>
        <p:nvSpPr>
          <p:cNvPr id="8" name="מציין מיקום של מספר שקופית 7">
            <a:extLst>
              <a:ext uri="{FF2B5EF4-FFF2-40B4-BE49-F238E27FC236}">
                <a16:creationId xmlns:a16="http://schemas.microsoft.com/office/drawing/2014/main" id="{F6343AEB-4C48-4080-851E-1591D37DADA0}"/>
              </a:ext>
            </a:extLst>
          </p:cNvPr>
          <p:cNvSpPr>
            <a:spLocks noGrp="1"/>
          </p:cNvSpPr>
          <p:nvPr>
            <p:ph type="sldNum" sz="quarter" idx="12"/>
          </p:nvPr>
        </p:nvSpPr>
        <p:spPr>
          <a:xfrm>
            <a:off x="2463856" y="6492875"/>
            <a:ext cx="2743200" cy="365125"/>
          </a:xfrm>
        </p:spPr>
        <p:txBody>
          <a:bodyPr/>
          <a:lstStyle/>
          <a:p>
            <a:fld id="{D834BFBA-9AE6-4A7A-822D-AED68C94F008}" type="slidenum">
              <a:rPr lang="en-US" sz="2400" smtClean="0">
                <a:solidFill>
                  <a:schemeClr val="tx1"/>
                </a:solidFill>
              </a:rPr>
              <a:t>7</a:t>
            </a:fld>
            <a:endParaRPr lang="en-US" sz="2400" dirty="0">
              <a:solidFill>
                <a:schemeClr val="tx1"/>
              </a:solidFill>
            </a:endParaRPr>
          </a:p>
        </p:txBody>
      </p:sp>
    </p:spTree>
    <p:extLst>
      <p:ext uri="{BB962C8B-B14F-4D97-AF65-F5344CB8AC3E}">
        <p14:creationId xmlns:p14="http://schemas.microsoft.com/office/powerpoint/2010/main" val="361236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E46D0F-284C-4687-8A09-28D73230B858}"/>
              </a:ext>
            </a:extLst>
          </p:cNvPr>
          <p:cNvSpPr txBox="1"/>
          <p:nvPr/>
        </p:nvSpPr>
        <p:spPr>
          <a:xfrm>
            <a:off x="457199" y="456157"/>
            <a:ext cx="3866606" cy="646331"/>
          </a:xfrm>
          <a:prstGeom prst="rect">
            <a:avLst/>
          </a:prstGeom>
          <a:noFill/>
        </p:spPr>
        <p:txBody>
          <a:bodyPr wrap="square" rtlCol="0">
            <a:spAutoFit/>
          </a:bodyPr>
          <a:lstStyle/>
          <a:p>
            <a:r>
              <a:rPr lang="en-US" sz="3600" u="sng" dirty="0"/>
              <a:t>Data manipulation</a:t>
            </a:r>
          </a:p>
        </p:txBody>
      </p:sp>
      <p:sp>
        <p:nvSpPr>
          <p:cNvPr id="4" name="TextBox 3">
            <a:extLst>
              <a:ext uri="{FF2B5EF4-FFF2-40B4-BE49-F238E27FC236}">
                <a16:creationId xmlns:a16="http://schemas.microsoft.com/office/drawing/2014/main" id="{DE632473-BED6-4015-B156-CD25BD1FCA89}"/>
              </a:ext>
            </a:extLst>
          </p:cNvPr>
          <p:cNvSpPr txBox="1"/>
          <p:nvPr/>
        </p:nvSpPr>
        <p:spPr>
          <a:xfrm>
            <a:off x="0" y="1626370"/>
            <a:ext cx="8373291" cy="461665"/>
          </a:xfrm>
          <a:prstGeom prst="rect">
            <a:avLst/>
          </a:prstGeom>
          <a:noFill/>
        </p:spPr>
        <p:txBody>
          <a:bodyPr wrap="square" rtlCol="0">
            <a:spAutoFit/>
          </a:bodyPr>
          <a:lstStyle/>
          <a:p>
            <a:pPr algn="l" rtl="0"/>
            <a:r>
              <a:rPr lang="en-US" sz="2400" i="1" dirty="0"/>
              <a:t> * All subjects were right-handed so I dropped this column</a:t>
            </a:r>
            <a:endParaRPr lang="en-US" sz="2400" dirty="0"/>
          </a:p>
        </p:txBody>
      </p:sp>
      <p:sp>
        <p:nvSpPr>
          <p:cNvPr id="5" name="TextBox 4">
            <a:extLst>
              <a:ext uri="{FF2B5EF4-FFF2-40B4-BE49-F238E27FC236}">
                <a16:creationId xmlns:a16="http://schemas.microsoft.com/office/drawing/2014/main" id="{E5FD6F25-282C-4BCD-A9FE-FDD73EA4CFD1}"/>
              </a:ext>
            </a:extLst>
          </p:cNvPr>
          <p:cNvSpPr txBox="1"/>
          <p:nvPr/>
        </p:nvSpPr>
        <p:spPr>
          <a:xfrm>
            <a:off x="0" y="2293776"/>
            <a:ext cx="8843554" cy="2215991"/>
          </a:xfrm>
          <a:prstGeom prst="rect">
            <a:avLst/>
          </a:prstGeom>
          <a:noFill/>
        </p:spPr>
        <p:txBody>
          <a:bodyPr wrap="square" rtlCol="0">
            <a:spAutoFit/>
          </a:bodyPr>
          <a:lstStyle/>
          <a:p>
            <a:pPr algn="l" rtl="0"/>
            <a:r>
              <a:rPr lang="en-US" sz="2400" i="1" dirty="0"/>
              <a:t>* The column SES had missing values, so I replace </a:t>
            </a:r>
          </a:p>
          <a:p>
            <a:pPr algn="l" rtl="0"/>
            <a:r>
              <a:rPr lang="en-US" sz="2400" i="1" dirty="0"/>
              <a:t>them with median for that column </a:t>
            </a:r>
          </a:p>
          <a:p>
            <a:pPr algn="l" rtl="0"/>
            <a:r>
              <a:rPr lang="en-US" sz="2400" i="1" dirty="0"/>
              <a:t>(according to the EDUC column)-&gt; Data</a:t>
            </a:r>
          </a:p>
          <a:p>
            <a:pPr algn="l" rtl="0"/>
            <a:r>
              <a:rPr lang="en-US" sz="2400" b="1" i="1" dirty="0"/>
              <a:t> Another solution:</a:t>
            </a:r>
          </a:p>
          <a:p>
            <a:pPr algn="l" rtl="0"/>
            <a:r>
              <a:rPr lang="en-US" sz="2400" i="1" dirty="0"/>
              <a:t>Simply remove the line with the missing values -&gt; </a:t>
            </a:r>
            <a:r>
              <a:rPr lang="en-US" sz="2400" i="1" dirty="0" err="1"/>
              <a:t>Without_NAN</a:t>
            </a:r>
            <a:endParaRPr lang="en-US" sz="2400" i="1" dirty="0"/>
          </a:p>
          <a:p>
            <a:pPr algn="l" rtl="0"/>
            <a:endParaRPr lang="en-US" dirty="0"/>
          </a:p>
        </p:txBody>
      </p:sp>
      <p:sp>
        <p:nvSpPr>
          <p:cNvPr id="6" name="TextBox 5">
            <a:extLst>
              <a:ext uri="{FF2B5EF4-FFF2-40B4-BE49-F238E27FC236}">
                <a16:creationId xmlns:a16="http://schemas.microsoft.com/office/drawing/2014/main" id="{E076F162-344D-415E-8F9A-7B570937F9C6}"/>
              </a:ext>
            </a:extLst>
          </p:cNvPr>
          <p:cNvSpPr txBox="1"/>
          <p:nvPr/>
        </p:nvSpPr>
        <p:spPr>
          <a:xfrm>
            <a:off x="0" y="4715508"/>
            <a:ext cx="5721532" cy="461665"/>
          </a:xfrm>
          <a:prstGeom prst="rect">
            <a:avLst/>
          </a:prstGeom>
          <a:noFill/>
        </p:spPr>
        <p:txBody>
          <a:bodyPr wrap="square" rtlCol="0">
            <a:spAutoFit/>
          </a:bodyPr>
          <a:lstStyle/>
          <a:p>
            <a:pPr algn="l" rtl="0"/>
            <a:r>
              <a:rPr lang="en-US" sz="2400" dirty="0"/>
              <a:t>* Change Converted to Demented</a:t>
            </a:r>
          </a:p>
        </p:txBody>
      </p:sp>
      <p:pic>
        <p:nvPicPr>
          <p:cNvPr id="8" name="תמונה 7">
            <a:extLst>
              <a:ext uri="{FF2B5EF4-FFF2-40B4-BE49-F238E27FC236}">
                <a16:creationId xmlns:a16="http://schemas.microsoft.com/office/drawing/2014/main" id="{6875792C-8A95-475D-8436-40E675A82E18}"/>
              </a:ext>
            </a:extLst>
          </p:cNvPr>
          <p:cNvPicPr>
            <a:picLocks noChangeAspect="1"/>
          </p:cNvPicPr>
          <p:nvPr/>
        </p:nvPicPr>
        <p:blipFill rotWithShape="1">
          <a:blip r:embed="rId2"/>
          <a:srcRect l="29356" t="13947" r="31402" b="32563"/>
          <a:stretch/>
        </p:blipFill>
        <p:spPr>
          <a:xfrm>
            <a:off x="7354389" y="213665"/>
            <a:ext cx="4563291" cy="3497168"/>
          </a:xfrm>
          <a:prstGeom prst="rect">
            <a:avLst/>
          </a:prstGeom>
          <a:ln w="25400">
            <a:solidFill>
              <a:schemeClr val="tx1">
                <a:lumMod val="95000"/>
                <a:lumOff val="5000"/>
              </a:schemeClr>
            </a:solidFill>
          </a:ln>
        </p:spPr>
      </p:pic>
      <p:sp>
        <p:nvSpPr>
          <p:cNvPr id="10" name="TextBox 9">
            <a:extLst>
              <a:ext uri="{FF2B5EF4-FFF2-40B4-BE49-F238E27FC236}">
                <a16:creationId xmlns:a16="http://schemas.microsoft.com/office/drawing/2014/main" id="{43542996-4016-41B6-8E3B-20108710AF9A}"/>
              </a:ext>
            </a:extLst>
          </p:cNvPr>
          <p:cNvSpPr txBox="1"/>
          <p:nvPr/>
        </p:nvSpPr>
        <p:spPr>
          <a:xfrm>
            <a:off x="160744" y="5778500"/>
            <a:ext cx="6341656" cy="461665"/>
          </a:xfrm>
          <a:prstGeom prst="rect">
            <a:avLst/>
          </a:prstGeom>
          <a:noFill/>
        </p:spPr>
        <p:txBody>
          <a:bodyPr wrap="square" rtlCol="0">
            <a:spAutoFit/>
          </a:bodyPr>
          <a:lstStyle/>
          <a:p>
            <a:pPr algn="l" rtl="0"/>
            <a:r>
              <a:rPr lang="en-US" sz="2400" dirty="0"/>
              <a:t>* Change M/F to 0/1 using dummy variables</a:t>
            </a:r>
          </a:p>
        </p:txBody>
      </p:sp>
      <p:sp>
        <p:nvSpPr>
          <p:cNvPr id="9" name="מציין מיקום של מספר שקופית 8">
            <a:extLst>
              <a:ext uri="{FF2B5EF4-FFF2-40B4-BE49-F238E27FC236}">
                <a16:creationId xmlns:a16="http://schemas.microsoft.com/office/drawing/2014/main" id="{C5CE3D56-38E3-4F3C-92B1-BB7EE3C492DC}"/>
              </a:ext>
            </a:extLst>
          </p:cNvPr>
          <p:cNvSpPr>
            <a:spLocks noGrp="1"/>
          </p:cNvSpPr>
          <p:nvPr>
            <p:ph type="sldNum" sz="quarter" idx="12"/>
          </p:nvPr>
        </p:nvSpPr>
        <p:spPr>
          <a:xfrm>
            <a:off x="3489960" y="6492875"/>
            <a:ext cx="2743200" cy="365125"/>
          </a:xfrm>
        </p:spPr>
        <p:txBody>
          <a:bodyPr/>
          <a:lstStyle/>
          <a:p>
            <a:fld id="{D834BFBA-9AE6-4A7A-822D-AED68C94F008}" type="slidenum">
              <a:rPr lang="en-US" sz="2400" smtClean="0">
                <a:solidFill>
                  <a:schemeClr val="tx1"/>
                </a:solidFill>
              </a:rPr>
              <a:t>8</a:t>
            </a:fld>
            <a:endParaRPr lang="en-US" sz="2400" dirty="0">
              <a:solidFill>
                <a:schemeClr val="tx1"/>
              </a:solidFill>
            </a:endParaRPr>
          </a:p>
        </p:txBody>
      </p:sp>
    </p:spTree>
    <p:extLst>
      <p:ext uri="{BB962C8B-B14F-4D97-AF65-F5344CB8AC3E}">
        <p14:creationId xmlns:p14="http://schemas.microsoft.com/office/powerpoint/2010/main" val="126598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C777F566-AAA3-4445-AA26-254249186C3B}"/>
              </a:ext>
            </a:extLst>
          </p:cNvPr>
          <p:cNvPicPr>
            <a:picLocks noChangeAspect="1"/>
          </p:cNvPicPr>
          <p:nvPr/>
        </p:nvPicPr>
        <p:blipFill rotWithShape="1">
          <a:blip r:embed="rId2"/>
          <a:srcRect l="15461" t="15984" r="46462" b="28810"/>
          <a:stretch/>
        </p:blipFill>
        <p:spPr>
          <a:xfrm>
            <a:off x="1826287" y="701375"/>
            <a:ext cx="5293202" cy="4314762"/>
          </a:xfrm>
          <a:prstGeom prst="rect">
            <a:avLst/>
          </a:prstGeom>
        </p:spPr>
      </p:pic>
      <p:sp>
        <p:nvSpPr>
          <p:cNvPr id="4" name="TextBox 3">
            <a:extLst>
              <a:ext uri="{FF2B5EF4-FFF2-40B4-BE49-F238E27FC236}">
                <a16:creationId xmlns:a16="http://schemas.microsoft.com/office/drawing/2014/main" id="{5E6D1DDC-E35F-406B-B71C-FAC6FB37DA1F}"/>
              </a:ext>
            </a:extLst>
          </p:cNvPr>
          <p:cNvSpPr txBox="1"/>
          <p:nvPr/>
        </p:nvSpPr>
        <p:spPr>
          <a:xfrm>
            <a:off x="1149531" y="5133258"/>
            <a:ext cx="6387737" cy="461665"/>
          </a:xfrm>
          <a:prstGeom prst="rect">
            <a:avLst/>
          </a:prstGeom>
          <a:noFill/>
        </p:spPr>
        <p:txBody>
          <a:bodyPr wrap="square" rtlCol="0">
            <a:spAutoFit/>
          </a:bodyPr>
          <a:lstStyle/>
          <a:p>
            <a:r>
              <a:rPr lang="en-US" sz="2400" b="1" dirty="0"/>
              <a:t>Men are more likely with dementia than women.</a:t>
            </a:r>
          </a:p>
        </p:txBody>
      </p:sp>
      <p:pic>
        <p:nvPicPr>
          <p:cNvPr id="5" name="תמונה 4">
            <a:extLst>
              <a:ext uri="{FF2B5EF4-FFF2-40B4-BE49-F238E27FC236}">
                <a16:creationId xmlns:a16="http://schemas.microsoft.com/office/drawing/2014/main" id="{7872D925-DA32-469A-8A13-E1F9E5F8F8E2}"/>
              </a:ext>
            </a:extLst>
          </p:cNvPr>
          <p:cNvPicPr>
            <a:picLocks noChangeAspect="1"/>
          </p:cNvPicPr>
          <p:nvPr/>
        </p:nvPicPr>
        <p:blipFill>
          <a:blip r:embed="rId3"/>
          <a:stretch>
            <a:fillRect/>
          </a:stretch>
        </p:blipFill>
        <p:spPr>
          <a:xfrm>
            <a:off x="7746275" y="4185256"/>
            <a:ext cx="3188834" cy="2031321"/>
          </a:xfrm>
          <a:prstGeom prst="rect">
            <a:avLst/>
          </a:prstGeom>
        </p:spPr>
      </p:pic>
      <p:sp>
        <p:nvSpPr>
          <p:cNvPr id="7" name="TextBox 6">
            <a:extLst>
              <a:ext uri="{FF2B5EF4-FFF2-40B4-BE49-F238E27FC236}">
                <a16:creationId xmlns:a16="http://schemas.microsoft.com/office/drawing/2014/main" id="{E48463E3-2531-460F-9ECC-4A27376563F0}"/>
              </a:ext>
            </a:extLst>
          </p:cNvPr>
          <p:cNvSpPr txBox="1"/>
          <p:nvPr/>
        </p:nvSpPr>
        <p:spPr>
          <a:xfrm>
            <a:off x="1625600" y="5594923"/>
            <a:ext cx="4914900" cy="461665"/>
          </a:xfrm>
          <a:prstGeom prst="rect">
            <a:avLst/>
          </a:prstGeom>
          <a:noFill/>
        </p:spPr>
        <p:txBody>
          <a:bodyPr wrap="square" rtlCol="0">
            <a:spAutoFit/>
          </a:bodyPr>
          <a:lstStyle/>
          <a:p>
            <a:pPr algn="l" rtl="0"/>
            <a:r>
              <a:rPr lang="en-US" sz="2400" dirty="0"/>
              <a:t>(There are 211 women and 160 men)</a:t>
            </a:r>
          </a:p>
        </p:txBody>
      </p:sp>
      <p:sp>
        <p:nvSpPr>
          <p:cNvPr id="8" name="מציין מיקום של מספר שקופית 7">
            <a:extLst>
              <a:ext uri="{FF2B5EF4-FFF2-40B4-BE49-F238E27FC236}">
                <a16:creationId xmlns:a16="http://schemas.microsoft.com/office/drawing/2014/main" id="{289FB09E-61D1-4273-98D4-4D996337042A}"/>
              </a:ext>
            </a:extLst>
          </p:cNvPr>
          <p:cNvSpPr>
            <a:spLocks noGrp="1"/>
          </p:cNvSpPr>
          <p:nvPr>
            <p:ph type="sldNum" sz="quarter" idx="12"/>
          </p:nvPr>
        </p:nvSpPr>
        <p:spPr>
          <a:xfrm>
            <a:off x="3463834" y="6492875"/>
            <a:ext cx="2743200" cy="365125"/>
          </a:xfrm>
        </p:spPr>
        <p:txBody>
          <a:bodyPr/>
          <a:lstStyle/>
          <a:p>
            <a:fld id="{D834BFBA-9AE6-4A7A-822D-AED68C94F008}" type="slidenum">
              <a:rPr lang="en-US" sz="2400" smtClean="0">
                <a:solidFill>
                  <a:schemeClr val="tx1"/>
                </a:solidFill>
              </a:rPr>
              <a:t>9</a:t>
            </a:fld>
            <a:endParaRPr lang="en-US" sz="2400" dirty="0">
              <a:solidFill>
                <a:schemeClr val="tx1"/>
              </a:solidFill>
            </a:endParaRPr>
          </a:p>
        </p:txBody>
      </p:sp>
    </p:spTree>
    <p:extLst>
      <p:ext uri="{BB962C8B-B14F-4D97-AF65-F5344CB8AC3E}">
        <p14:creationId xmlns:p14="http://schemas.microsoft.com/office/powerpoint/2010/main" val="169807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7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577</TotalTime>
  <Words>641</Words>
  <Application>Microsoft Office PowerPoint</Application>
  <PresentationFormat>מסך רחב</PresentationFormat>
  <Paragraphs>110</Paragraphs>
  <Slides>16</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16</vt:i4>
      </vt:variant>
    </vt:vector>
  </HeadingPairs>
  <TitlesOfParts>
    <vt:vector size="21" baseType="lpstr">
      <vt:lpstr>Arial</vt:lpstr>
      <vt:lpstr>Calibri</vt:lpstr>
      <vt:lpstr>Calibri Light</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Shirly</dc:creator>
  <cp:lastModifiedBy>Shirly</cp:lastModifiedBy>
  <cp:revision>36</cp:revision>
  <dcterms:created xsi:type="dcterms:W3CDTF">2018-06-03T14:20:26Z</dcterms:created>
  <dcterms:modified xsi:type="dcterms:W3CDTF">2018-06-10T15:03:57Z</dcterms:modified>
</cp:coreProperties>
</file>